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sldIdLst>
    <p:sldId id="256" r:id="rId2"/>
    <p:sldId id="257" r:id="rId3"/>
    <p:sldId id="258" r:id="rId4"/>
    <p:sldId id="260" r:id="rId5"/>
    <p:sldId id="261" r:id="rId6"/>
    <p:sldId id="262" r:id="rId7"/>
    <p:sldId id="263" r:id="rId8"/>
    <p:sldId id="259" r:id="rId9"/>
    <p:sldId id="264" r:id="rId10"/>
    <p:sldId id="265" r:id="rId11"/>
    <p:sldId id="266" r:id="rId12"/>
    <p:sldId id="267" r:id="rId13"/>
    <p:sldId id="268" r:id="rId14"/>
    <p:sldId id="269" r:id="rId15"/>
    <p:sldId id="270" r:id="rId16"/>
    <p:sldId id="271" r:id="rId17"/>
    <p:sldId id="272" r:id="rId18"/>
    <p:sldId id="274" r:id="rId19"/>
    <p:sldId id="273" r:id="rId20"/>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649088B1-BAEC-418C-8181-B58F413C9D12}">
          <p14:sldIdLst>
            <p14:sldId id="256"/>
            <p14:sldId id="257"/>
            <p14:sldId id="258"/>
            <p14:sldId id="260"/>
            <p14:sldId id="261"/>
            <p14:sldId id="262"/>
            <p14:sldId id="263"/>
            <p14:sldId id="259"/>
          </p14:sldIdLst>
        </p14:section>
        <p14:section name="HandEye_calibration.py" id="{B5B71155-E309-425B-8E0C-9BDAEF5D5324}">
          <p14:sldIdLst>
            <p14:sldId id="264"/>
            <p14:sldId id="265"/>
            <p14:sldId id="266"/>
            <p14:sldId id="267"/>
            <p14:sldId id="268"/>
          </p14:sldIdLst>
        </p14:section>
        <p14:section name="SDK.py" id="{99166871-68D0-417A-900A-F658D7446C68}">
          <p14:sldIdLst>
            <p14:sldId id="269"/>
            <p14:sldId id="270"/>
            <p14:sldId id="271"/>
            <p14:sldId id="272"/>
            <p14:sldId id="274"/>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95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D0E6206-13FC-D6D3-B694-199E2F37003F}"/>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9C69CC8F-4A83-A9DC-4248-CA4962B2B0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C35442E1-28BC-55D7-5B71-B3E1E158FF08}"/>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5" name="頁尾版面配置區 4">
            <a:extLst>
              <a:ext uri="{FF2B5EF4-FFF2-40B4-BE49-F238E27FC236}">
                <a16:creationId xmlns:a16="http://schemas.microsoft.com/office/drawing/2014/main" id="{9758E6A1-CC98-2031-3423-01B538C5E0C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E19C2D3-CB68-6E77-2358-56CE0E351C07}"/>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519260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02C561-A394-6308-AFB9-89AB01373AA4}"/>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CB9A4070-47B2-70EF-5569-DC2F65E38286}"/>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C080180E-829A-512F-E2BF-52D6FBDEBBF5}"/>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5" name="頁尾版面配置區 4">
            <a:extLst>
              <a:ext uri="{FF2B5EF4-FFF2-40B4-BE49-F238E27FC236}">
                <a16:creationId xmlns:a16="http://schemas.microsoft.com/office/drawing/2014/main" id="{03D43460-7D9A-D276-3E6F-8119D9B3ED7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2F3293A8-9575-4160-B17C-D9D4B245BF4D}"/>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1338793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8E1F39AE-C451-4C81-327C-F451A1D10B4C}"/>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FEAEB1C3-C9DF-5A9D-07EF-B7C1A6C4B3C6}"/>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8E6DF2F-C076-DA3E-1306-70F3046FBB7B}"/>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5" name="頁尾版面配置區 4">
            <a:extLst>
              <a:ext uri="{FF2B5EF4-FFF2-40B4-BE49-F238E27FC236}">
                <a16:creationId xmlns:a16="http://schemas.microsoft.com/office/drawing/2014/main" id="{718479EC-4319-B576-1195-849DF4680B81}"/>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73A267C-5B0E-56FE-0027-7815476184F2}"/>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2569659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1EBD9F4-1B38-854C-555D-CDF1CBFD168E}"/>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C50BD894-C92B-8149-30AD-B49A2F9AFEA8}"/>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9B503C7-919F-9E54-E027-F90B4847C109}"/>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5" name="頁尾版面配置區 4">
            <a:extLst>
              <a:ext uri="{FF2B5EF4-FFF2-40B4-BE49-F238E27FC236}">
                <a16:creationId xmlns:a16="http://schemas.microsoft.com/office/drawing/2014/main" id="{983A9BA9-7FDD-6019-E7B2-58C669FC82E1}"/>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CA04E41D-C136-A663-A34A-CA1FD90944CF}"/>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4246187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25C4598-6D7D-6D4D-150C-7458A148FDB3}"/>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2E476715-2FAE-2A90-E327-4F9E53609B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08B90E7A-FF21-B263-93E2-31AECC355A96}"/>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5" name="頁尾版面配置區 4">
            <a:extLst>
              <a:ext uri="{FF2B5EF4-FFF2-40B4-BE49-F238E27FC236}">
                <a16:creationId xmlns:a16="http://schemas.microsoft.com/office/drawing/2014/main" id="{09C16D7F-3257-2437-2C8D-88F3F73C1E3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39FD2DA-7912-F577-BFE7-6BA47DA8A34C}"/>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3838024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44B8DE6-2EB2-C07C-4080-4F70272F8C2A}"/>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0AEA481-21B4-90CE-E52D-44532497100B}"/>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13DFFED9-1DA6-FCA3-D456-E5A2FE32DD92}"/>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8EB8CA4B-9E1F-CDEC-0883-DF8210860ACE}"/>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6" name="頁尾版面配置區 5">
            <a:extLst>
              <a:ext uri="{FF2B5EF4-FFF2-40B4-BE49-F238E27FC236}">
                <a16:creationId xmlns:a16="http://schemas.microsoft.com/office/drawing/2014/main" id="{28CAE798-C5CF-49D6-102D-D9ACF3890A3E}"/>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B368D913-B14F-E277-C724-C256563D4E2F}"/>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54439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0842EFE-B889-4429-C471-B769D318BA26}"/>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52FED133-4280-A7BE-88CF-7F3C19EFEC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F1B6BF84-FE93-8C4E-A5CD-D2B849E513FA}"/>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365E57C9-018F-6399-4AE7-AAB3B03DC6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41F8A630-36C9-7381-DB42-B09DBBEA9081}"/>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02B22501-1ADC-B252-A19A-762B0ACD04E3}"/>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8" name="頁尾版面配置區 7">
            <a:extLst>
              <a:ext uri="{FF2B5EF4-FFF2-40B4-BE49-F238E27FC236}">
                <a16:creationId xmlns:a16="http://schemas.microsoft.com/office/drawing/2014/main" id="{DF30EB3D-408E-29EF-3331-F650B93163B3}"/>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4118F035-8F48-CAC4-BCC4-722E451D9283}"/>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212260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82D26A4-0192-66DC-5D31-10B3B476A1A9}"/>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92A5E7CB-5005-488A-39FE-774EA7283406}"/>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4" name="頁尾版面配置區 3">
            <a:extLst>
              <a:ext uri="{FF2B5EF4-FFF2-40B4-BE49-F238E27FC236}">
                <a16:creationId xmlns:a16="http://schemas.microsoft.com/office/drawing/2014/main" id="{64506E40-DB37-220E-58F8-D5468E1631C7}"/>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AD19FC58-EFBC-2E80-6353-1B9E5C9D8163}"/>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4275864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F64D2F83-F067-37AD-0DFE-B333933045DD}"/>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3" name="頁尾版面配置區 2">
            <a:extLst>
              <a:ext uri="{FF2B5EF4-FFF2-40B4-BE49-F238E27FC236}">
                <a16:creationId xmlns:a16="http://schemas.microsoft.com/office/drawing/2014/main" id="{1C3FE3FC-55C6-6F21-BCDE-15476531E1BC}"/>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9953047E-49CE-978B-A444-7C02EA59AC65}"/>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2277141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2C2F9C-B0FA-17D6-C8E0-941E9E91FABB}"/>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0F276920-B76C-E6C0-D91A-75BDAA992A8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6E8964F7-6F6C-358B-9049-8C1B63919F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F0C8F9A3-C994-BABD-6F37-68E111EEBD45}"/>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6" name="頁尾版面配置區 5">
            <a:extLst>
              <a:ext uri="{FF2B5EF4-FFF2-40B4-BE49-F238E27FC236}">
                <a16:creationId xmlns:a16="http://schemas.microsoft.com/office/drawing/2014/main" id="{98D782A0-B3A5-B5E3-B670-E3CD22C448BC}"/>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6227F0C9-7B16-8A0A-3895-B34C8C535DC6}"/>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26775506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0B9507-2397-2FAC-2ACD-52BD166A6FB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3FF35E6F-4C8A-8FD6-AF2F-8686E08409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CBF11F55-7BD4-9082-B6DA-B9C8D8912F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8D6FD24E-2745-2429-F19B-9E4163636C27}"/>
              </a:ext>
            </a:extLst>
          </p:cNvPr>
          <p:cNvSpPr>
            <a:spLocks noGrp="1"/>
          </p:cNvSpPr>
          <p:nvPr>
            <p:ph type="dt" sz="half" idx="10"/>
          </p:nvPr>
        </p:nvSpPr>
        <p:spPr/>
        <p:txBody>
          <a:bodyPr/>
          <a:lstStyle/>
          <a:p>
            <a:fld id="{323741D8-37D5-4E94-AF6F-264E79376C03}" type="datetimeFigureOut">
              <a:rPr lang="zh-TW" altLang="en-US" smtClean="0"/>
              <a:t>2023/4/7</a:t>
            </a:fld>
            <a:endParaRPr lang="zh-TW" altLang="en-US"/>
          </a:p>
        </p:txBody>
      </p:sp>
      <p:sp>
        <p:nvSpPr>
          <p:cNvPr id="6" name="頁尾版面配置區 5">
            <a:extLst>
              <a:ext uri="{FF2B5EF4-FFF2-40B4-BE49-F238E27FC236}">
                <a16:creationId xmlns:a16="http://schemas.microsoft.com/office/drawing/2014/main" id="{1A5AC751-98CA-AD01-F9B4-D14EBF2A127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2095D426-48D3-F783-7713-BAF7C237A474}"/>
              </a:ext>
            </a:extLst>
          </p:cNvPr>
          <p:cNvSpPr>
            <a:spLocks noGrp="1"/>
          </p:cNvSpPr>
          <p:nvPr>
            <p:ph type="sldNum" sz="quarter" idx="12"/>
          </p:nvPr>
        </p:nvSpPr>
        <p:spPr/>
        <p:txBody>
          <a:body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975223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D2C2308D-D04D-B662-9D38-E1B1D0EBE4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A59BACD6-985F-EEA0-C301-A308272E3D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4D3915A6-DB76-EBFA-BC6F-701FA2E89A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3741D8-37D5-4E94-AF6F-264E79376C03}" type="datetimeFigureOut">
              <a:rPr lang="zh-TW" altLang="en-US" smtClean="0"/>
              <a:t>2023/4/7</a:t>
            </a:fld>
            <a:endParaRPr lang="zh-TW" altLang="en-US"/>
          </a:p>
        </p:txBody>
      </p:sp>
      <p:sp>
        <p:nvSpPr>
          <p:cNvPr id="5" name="頁尾版面配置區 4">
            <a:extLst>
              <a:ext uri="{FF2B5EF4-FFF2-40B4-BE49-F238E27FC236}">
                <a16:creationId xmlns:a16="http://schemas.microsoft.com/office/drawing/2014/main" id="{FC6BDA11-7D09-A364-9C15-AFB64DD746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A6F0B4BE-7C84-45C0-656E-1B63C07379B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5CEA48-8D4F-4DC8-ACA1-1CFE8B17D158}" type="slidenum">
              <a:rPr lang="zh-TW" altLang="en-US" smtClean="0"/>
              <a:t>‹#›</a:t>
            </a:fld>
            <a:endParaRPr lang="zh-TW" altLang="en-US"/>
          </a:p>
        </p:txBody>
      </p:sp>
    </p:spTree>
    <p:extLst>
      <p:ext uri="{BB962C8B-B14F-4D97-AF65-F5344CB8AC3E}">
        <p14:creationId xmlns:p14="http://schemas.microsoft.com/office/powerpoint/2010/main" val="9596298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8116BE6-AC09-4316-EB15-75396F716BB2}"/>
              </a:ext>
            </a:extLst>
          </p:cNvPr>
          <p:cNvSpPr>
            <a:spLocks noGrp="1"/>
          </p:cNvSpPr>
          <p:nvPr>
            <p:ph type="ctrTitle"/>
          </p:nvPr>
        </p:nvSpPr>
        <p:spPr/>
        <p:txBody>
          <a:bodyPr/>
          <a:lstStyle/>
          <a:p>
            <a:r>
              <a:rPr lang="zh-TW" altLang="en-US" dirty="0"/>
              <a:t>手眼標定</a:t>
            </a:r>
            <a:r>
              <a:rPr lang="en-US" altLang="zh-TW" dirty="0"/>
              <a:t>-</a:t>
            </a:r>
            <a:r>
              <a:rPr lang="zh-TW" altLang="en-US" dirty="0"/>
              <a:t>專案統整</a:t>
            </a:r>
          </a:p>
        </p:txBody>
      </p:sp>
      <p:sp>
        <p:nvSpPr>
          <p:cNvPr id="3" name="副標題 2">
            <a:extLst>
              <a:ext uri="{FF2B5EF4-FFF2-40B4-BE49-F238E27FC236}">
                <a16:creationId xmlns:a16="http://schemas.microsoft.com/office/drawing/2014/main" id="{DE732DD7-6E03-E1BA-0823-D13582F25B77}"/>
              </a:ext>
            </a:extLst>
          </p:cNvPr>
          <p:cNvSpPr>
            <a:spLocks noGrp="1"/>
          </p:cNvSpPr>
          <p:nvPr>
            <p:ph type="subTitle" idx="1"/>
          </p:nvPr>
        </p:nvSpPr>
        <p:spPr/>
        <p:txBody>
          <a:bodyPr/>
          <a:lstStyle/>
          <a:p>
            <a:r>
              <a:rPr lang="en-US" altLang="zh-TW" dirty="0"/>
              <a:t>2023-03-31 </a:t>
            </a:r>
            <a:endParaRPr lang="zh-TW" altLang="en-US" dirty="0"/>
          </a:p>
        </p:txBody>
      </p:sp>
    </p:spTree>
    <p:extLst>
      <p:ext uri="{BB962C8B-B14F-4D97-AF65-F5344CB8AC3E}">
        <p14:creationId xmlns:p14="http://schemas.microsoft.com/office/powerpoint/2010/main" val="35541378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標題 1">
            <a:extLst>
              <a:ext uri="{FF2B5EF4-FFF2-40B4-BE49-F238E27FC236}">
                <a16:creationId xmlns:a16="http://schemas.microsoft.com/office/drawing/2014/main" id="{AC3C5F72-FA0E-9412-FDDF-3CA2C278F0C4}"/>
              </a:ext>
            </a:extLst>
          </p:cNvPr>
          <p:cNvSpPr>
            <a:spLocks noGrp="1"/>
          </p:cNvSpPr>
          <p:nvPr>
            <p:ph type="title"/>
          </p:nvPr>
        </p:nvSpPr>
        <p:spPr>
          <a:xfrm>
            <a:off x="0" y="0"/>
            <a:ext cx="12192000" cy="6858000"/>
          </a:xfrm>
          <a:solidFill>
            <a:schemeClr val="tx2">
              <a:lumMod val="50000"/>
            </a:schemeClr>
          </a:solidFill>
        </p:spPr>
        <p:txBody>
          <a:bodyPr anchor="t">
            <a:noAutofit/>
          </a:bodyPr>
          <a:lstStyle/>
          <a:p>
            <a:pPr marL="0" marR="0" lvl="0" indent="0" algn="ctr" defTabSz="914400" rtl="0" eaLnBrk="0" fontAlgn="base" latinLnBrk="0" hangingPunct="0">
              <a:lnSpc>
                <a:spcPct val="100000"/>
              </a:lnSpc>
              <a:spcBef>
                <a:spcPct val="0"/>
              </a:spcBef>
              <a:spcAft>
                <a:spcPct val="0"/>
              </a:spcAft>
              <a:tabLst/>
            </a:pPr>
            <a:br>
              <a:rPr kumimoji="0" lang="en-US" altLang="zh-TW" sz="2400" b="0" i="0" u="none" strike="noStrike" cap="none" normalizeH="0" baseline="0" dirty="0">
                <a:ln>
                  <a:noFill/>
                </a:ln>
                <a:solidFill>
                  <a:srgbClr val="FFC66D"/>
                </a:solidFill>
                <a:effectLst/>
                <a:latin typeface="Arial Unicode MS"/>
                <a:ea typeface="JetBrains Mono"/>
              </a:rPr>
            </a:br>
            <a:r>
              <a:rPr kumimoji="0" lang="en-US" altLang="zh-TW" sz="2400" b="0" i="0" u="none" strike="noStrike" cap="none" normalizeH="0" baseline="0" dirty="0">
                <a:ln>
                  <a:noFill/>
                </a:ln>
                <a:solidFill>
                  <a:srgbClr val="FFC66D"/>
                </a:solidFill>
                <a:effectLst/>
                <a:latin typeface="Arial Unicode MS"/>
                <a:ea typeface="JetBrains Mono"/>
              </a:rPr>
              <a:t>HandEye_calibration.py</a:t>
            </a:r>
            <a:br>
              <a:rPr kumimoji="0" lang="en-US" altLang="zh-TW" sz="2400" b="0" i="0" u="none" strike="noStrike" cap="none" normalizeH="0" baseline="0" dirty="0">
                <a:ln>
                  <a:noFill/>
                </a:ln>
                <a:solidFill>
                  <a:srgbClr val="FFC66D"/>
                </a:solidFill>
                <a:effectLst/>
                <a:latin typeface="Arial Unicode MS"/>
                <a:ea typeface="JetBrains Mono"/>
              </a:rPr>
            </a:br>
            <a:br>
              <a:rPr kumimoji="0" lang="en-US" altLang="zh-TW" sz="2400" b="0" i="0" u="none" strike="noStrike" cap="none" normalizeH="0" baseline="0" dirty="0">
                <a:ln>
                  <a:noFill/>
                </a:ln>
                <a:solidFill>
                  <a:srgbClr val="A9B7C6"/>
                </a:solidFill>
                <a:effectLst/>
                <a:latin typeface="Arial Unicode MS"/>
                <a:ea typeface="JetBrains Mono"/>
              </a:rPr>
            </a:br>
            <a:br>
              <a:rPr kumimoji="0" lang="en-US" altLang="zh-TW" sz="2400" b="0" i="0" u="none" strike="noStrike" cap="none" normalizeH="0" baseline="0" dirty="0">
                <a:ln>
                  <a:noFill/>
                </a:ln>
                <a:solidFill>
                  <a:srgbClr val="A9B7C6"/>
                </a:solidFill>
                <a:effectLst/>
                <a:latin typeface="Arial Unicode MS"/>
                <a:ea typeface="JetBrains Mono"/>
              </a:rPr>
            </a:br>
            <a:endParaRPr lang="zh-TW" altLang="en-US" sz="2400" dirty="0"/>
          </a:p>
        </p:txBody>
      </p:sp>
      <p:sp>
        <p:nvSpPr>
          <p:cNvPr id="3" name="內容版面配置區 2">
            <a:extLst>
              <a:ext uri="{FF2B5EF4-FFF2-40B4-BE49-F238E27FC236}">
                <a16:creationId xmlns:a16="http://schemas.microsoft.com/office/drawing/2014/main" id="{D8925F6B-EE67-3E09-540F-605EE0569746}"/>
              </a:ext>
            </a:extLst>
          </p:cNvPr>
          <p:cNvSpPr>
            <a:spLocks noGrp="1"/>
          </p:cNvSpPr>
          <p:nvPr>
            <p:ph idx="1"/>
          </p:nvPr>
        </p:nvSpPr>
        <p:spPr/>
        <p:txBody>
          <a:bodyPr/>
          <a:lstStyle/>
          <a:p>
            <a:endParaRPr lang="zh-TW" altLang="en-US"/>
          </a:p>
        </p:txBody>
      </p:sp>
      <p:pic>
        <p:nvPicPr>
          <p:cNvPr id="5" name="圖片 4">
            <a:extLst>
              <a:ext uri="{FF2B5EF4-FFF2-40B4-BE49-F238E27FC236}">
                <a16:creationId xmlns:a16="http://schemas.microsoft.com/office/drawing/2014/main" id="{58B954C4-D32D-C72C-93F7-C379C452A719}"/>
              </a:ext>
            </a:extLst>
          </p:cNvPr>
          <p:cNvPicPr>
            <a:picLocks noChangeAspect="1"/>
          </p:cNvPicPr>
          <p:nvPr/>
        </p:nvPicPr>
        <p:blipFill>
          <a:blip r:embed="rId2"/>
          <a:stretch>
            <a:fillRect/>
          </a:stretch>
        </p:blipFill>
        <p:spPr>
          <a:xfrm>
            <a:off x="109971" y="953613"/>
            <a:ext cx="11972057" cy="5486875"/>
          </a:xfrm>
          <a:prstGeom prst="rect">
            <a:avLst/>
          </a:prstGeom>
        </p:spPr>
      </p:pic>
      <p:sp>
        <p:nvSpPr>
          <p:cNvPr id="7" name="矩形 6">
            <a:extLst>
              <a:ext uri="{FF2B5EF4-FFF2-40B4-BE49-F238E27FC236}">
                <a16:creationId xmlns:a16="http://schemas.microsoft.com/office/drawing/2014/main" id="{533C2D77-89EC-52D4-4813-E146B992DF8C}"/>
              </a:ext>
            </a:extLst>
          </p:cNvPr>
          <p:cNvSpPr/>
          <p:nvPr/>
        </p:nvSpPr>
        <p:spPr>
          <a:xfrm>
            <a:off x="1600200" y="3429000"/>
            <a:ext cx="10382250" cy="304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文字方塊 7">
            <a:extLst>
              <a:ext uri="{FF2B5EF4-FFF2-40B4-BE49-F238E27FC236}">
                <a16:creationId xmlns:a16="http://schemas.microsoft.com/office/drawing/2014/main" id="{4353EF64-A4B9-316A-836C-78DF7E85436D}"/>
              </a:ext>
            </a:extLst>
          </p:cNvPr>
          <p:cNvSpPr txBox="1"/>
          <p:nvPr/>
        </p:nvSpPr>
        <p:spPr>
          <a:xfrm>
            <a:off x="5216367" y="2934215"/>
            <a:ext cx="1759264" cy="369332"/>
          </a:xfrm>
          <a:prstGeom prst="rect">
            <a:avLst/>
          </a:prstGeom>
          <a:noFill/>
        </p:spPr>
        <p:txBody>
          <a:bodyPr wrap="none" rtlCol="0">
            <a:spAutoFit/>
          </a:bodyPr>
          <a:lstStyle/>
          <a:p>
            <a:r>
              <a:rPr lang="en-US" altLang="zh-TW" dirty="0">
                <a:solidFill>
                  <a:schemeClr val="bg1"/>
                </a:solidFill>
              </a:rPr>
              <a:t>SDK.py</a:t>
            </a:r>
            <a:r>
              <a:rPr lang="zh-TW" altLang="en-US" dirty="0">
                <a:solidFill>
                  <a:schemeClr val="bg1"/>
                </a:solidFill>
              </a:rPr>
              <a:t>中的函數</a:t>
            </a:r>
          </a:p>
        </p:txBody>
      </p:sp>
    </p:spTree>
    <p:extLst>
      <p:ext uri="{BB962C8B-B14F-4D97-AF65-F5344CB8AC3E}">
        <p14:creationId xmlns:p14="http://schemas.microsoft.com/office/powerpoint/2010/main" val="776678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1">
            <a:extLst>
              <a:ext uri="{FF2B5EF4-FFF2-40B4-BE49-F238E27FC236}">
                <a16:creationId xmlns:a16="http://schemas.microsoft.com/office/drawing/2014/main" id="{B49FEF14-3872-B284-F886-33183C0E92D2}"/>
              </a:ext>
            </a:extLst>
          </p:cNvPr>
          <p:cNvSpPr>
            <a:spLocks noGrp="1"/>
          </p:cNvSpPr>
          <p:nvPr>
            <p:ph type="title"/>
          </p:nvPr>
        </p:nvSpPr>
        <p:spPr>
          <a:xfrm>
            <a:off x="0" y="0"/>
            <a:ext cx="12192000" cy="6858000"/>
          </a:xfrm>
          <a:solidFill>
            <a:schemeClr val="tx2">
              <a:lumMod val="50000"/>
            </a:schemeClr>
          </a:solidFill>
        </p:spPr>
        <p:txBody>
          <a:bodyPr anchor="t">
            <a:noAutofit/>
          </a:bodyPr>
          <a:lstStyle/>
          <a:p>
            <a:pPr marL="0" marR="0" lvl="0" indent="0" algn="ctr" defTabSz="914400" rtl="0" eaLnBrk="0" fontAlgn="base" latinLnBrk="0" hangingPunct="0">
              <a:lnSpc>
                <a:spcPct val="100000"/>
              </a:lnSpc>
              <a:spcBef>
                <a:spcPct val="0"/>
              </a:spcBef>
              <a:spcAft>
                <a:spcPct val="0"/>
              </a:spcAft>
              <a:tabLst/>
            </a:pPr>
            <a:br>
              <a:rPr kumimoji="0" lang="en-US" altLang="zh-TW" sz="2400" b="0" i="0" u="none" strike="noStrike" cap="none" normalizeH="0" baseline="0" dirty="0">
                <a:ln>
                  <a:noFill/>
                </a:ln>
                <a:solidFill>
                  <a:srgbClr val="FFC66D"/>
                </a:solidFill>
                <a:effectLst/>
                <a:latin typeface="Arial Unicode MS"/>
                <a:ea typeface="JetBrains Mono"/>
              </a:rPr>
            </a:br>
            <a:r>
              <a:rPr kumimoji="0" lang="en-US" altLang="zh-TW" sz="2400" b="0" i="0" u="none" strike="noStrike" cap="none" normalizeH="0" baseline="0" dirty="0">
                <a:ln>
                  <a:noFill/>
                </a:ln>
                <a:solidFill>
                  <a:srgbClr val="FFC66D"/>
                </a:solidFill>
                <a:effectLst/>
                <a:latin typeface="Arial Unicode MS"/>
                <a:ea typeface="JetBrains Mono"/>
              </a:rPr>
              <a:t>HandEye_calibration.py</a:t>
            </a:r>
            <a:br>
              <a:rPr kumimoji="0" lang="en-US" altLang="zh-TW" sz="2400" b="0" i="0" u="none" strike="noStrike" cap="none" normalizeH="0" baseline="0" dirty="0">
                <a:ln>
                  <a:noFill/>
                </a:ln>
                <a:solidFill>
                  <a:srgbClr val="FFC66D"/>
                </a:solidFill>
                <a:effectLst/>
                <a:latin typeface="Arial Unicode MS"/>
                <a:ea typeface="JetBrains Mono"/>
              </a:rPr>
            </a:br>
            <a:br>
              <a:rPr kumimoji="0" lang="en-US" altLang="zh-TW" sz="2400" b="0" i="0" u="none" strike="noStrike" cap="none" normalizeH="0" baseline="0" dirty="0">
                <a:ln>
                  <a:noFill/>
                </a:ln>
                <a:solidFill>
                  <a:srgbClr val="A9B7C6"/>
                </a:solidFill>
                <a:effectLst/>
                <a:latin typeface="Arial Unicode MS"/>
                <a:ea typeface="JetBrains Mono"/>
              </a:rPr>
            </a:br>
            <a:br>
              <a:rPr kumimoji="0" lang="en-US" altLang="zh-TW" sz="2400" b="0" i="0" u="none" strike="noStrike" cap="none" normalizeH="0" baseline="0" dirty="0">
                <a:ln>
                  <a:noFill/>
                </a:ln>
                <a:solidFill>
                  <a:srgbClr val="A9B7C6"/>
                </a:solidFill>
                <a:effectLst/>
                <a:latin typeface="Arial Unicode MS"/>
                <a:ea typeface="JetBrains Mono"/>
              </a:rPr>
            </a:br>
            <a:endParaRPr lang="zh-TW" altLang="en-US" sz="2400" dirty="0"/>
          </a:p>
        </p:txBody>
      </p:sp>
      <p:sp>
        <p:nvSpPr>
          <p:cNvPr id="3" name="內容版面配置區 2">
            <a:extLst>
              <a:ext uri="{FF2B5EF4-FFF2-40B4-BE49-F238E27FC236}">
                <a16:creationId xmlns:a16="http://schemas.microsoft.com/office/drawing/2014/main" id="{80E36A56-E082-6EAB-82F2-3FD6912C7EA8}"/>
              </a:ext>
            </a:extLst>
          </p:cNvPr>
          <p:cNvSpPr>
            <a:spLocks noGrp="1"/>
          </p:cNvSpPr>
          <p:nvPr>
            <p:ph idx="1"/>
          </p:nvPr>
        </p:nvSpPr>
        <p:spPr/>
        <p:txBody>
          <a:bodyPr/>
          <a:lstStyle/>
          <a:p>
            <a:endParaRPr lang="zh-TW" altLang="en-US"/>
          </a:p>
        </p:txBody>
      </p:sp>
      <p:pic>
        <p:nvPicPr>
          <p:cNvPr id="4" name="圖片 3">
            <a:extLst>
              <a:ext uri="{FF2B5EF4-FFF2-40B4-BE49-F238E27FC236}">
                <a16:creationId xmlns:a16="http://schemas.microsoft.com/office/drawing/2014/main" id="{84DA839A-7368-6B91-9CDE-864017A23D74}"/>
              </a:ext>
            </a:extLst>
          </p:cNvPr>
          <p:cNvPicPr>
            <a:picLocks noChangeAspect="1"/>
          </p:cNvPicPr>
          <p:nvPr/>
        </p:nvPicPr>
        <p:blipFill>
          <a:blip r:embed="rId2"/>
          <a:stretch>
            <a:fillRect/>
          </a:stretch>
        </p:blipFill>
        <p:spPr>
          <a:xfrm>
            <a:off x="121402" y="1167533"/>
            <a:ext cx="11949195" cy="5342083"/>
          </a:xfrm>
          <a:prstGeom prst="rect">
            <a:avLst/>
          </a:prstGeom>
        </p:spPr>
      </p:pic>
      <p:sp>
        <p:nvSpPr>
          <p:cNvPr id="10" name="矩形 9">
            <a:extLst>
              <a:ext uri="{FF2B5EF4-FFF2-40B4-BE49-F238E27FC236}">
                <a16:creationId xmlns:a16="http://schemas.microsoft.com/office/drawing/2014/main" id="{75A05751-0626-C7E8-21BB-27954C264557}"/>
              </a:ext>
            </a:extLst>
          </p:cNvPr>
          <p:cNvSpPr/>
          <p:nvPr/>
        </p:nvSpPr>
        <p:spPr>
          <a:xfrm>
            <a:off x="1581150" y="1754229"/>
            <a:ext cx="10106025" cy="56034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文字方塊 10">
            <a:extLst>
              <a:ext uri="{FF2B5EF4-FFF2-40B4-BE49-F238E27FC236}">
                <a16:creationId xmlns:a16="http://schemas.microsoft.com/office/drawing/2014/main" id="{6478C13B-2CD1-C9D2-6D04-77615CEE75B2}"/>
              </a:ext>
            </a:extLst>
          </p:cNvPr>
          <p:cNvSpPr txBox="1"/>
          <p:nvPr/>
        </p:nvSpPr>
        <p:spPr>
          <a:xfrm>
            <a:off x="6095999" y="1240517"/>
            <a:ext cx="1759264" cy="369332"/>
          </a:xfrm>
          <a:prstGeom prst="rect">
            <a:avLst/>
          </a:prstGeom>
          <a:noFill/>
        </p:spPr>
        <p:txBody>
          <a:bodyPr wrap="none" rtlCol="0">
            <a:spAutoFit/>
          </a:bodyPr>
          <a:lstStyle/>
          <a:p>
            <a:r>
              <a:rPr lang="en-US" altLang="zh-TW" dirty="0">
                <a:solidFill>
                  <a:schemeClr val="bg1"/>
                </a:solidFill>
              </a:rPr>
              <a:t>SDK.py</a:t>
            </a:r>
            <a:r>
              <a:rPr lang="zh-TW" altLang="en-US" dirty="0">
                <a:solidFill>
                  <a:schemeClr val="bg1"/>
                </a:solidFill>
              </a:rPr>
              <a:t>中的函數</a:t>
            </a:r>
          </a:p>
        </p:txBody>
      </p:sp>
    </p:spTree>
    <p:extLst>
      <p:ext uri="{BB962C8B-B14F-4D97-AF65-F5344CB8AC3E}">
        <p14:creationId xmlns:p14="http://schemas.microsoft.com/office/powerpoint/2010/main" val="2309120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1">
            <a:extLst>
              <a:ext uri="{FF2B5EF4-FFF2-40B4-BE49-F238E27FC236}">
                <a16:creationId xmlns:a16="http://schemas.microsoft.com/office/drawing/2014/main" id="{9DACF786-D65A-4FFB-7CFA-4F5A2D3824BE}"/>
              </a:ext>
            </a:extLst>
          </p:cNvPr>
          <p:cNvSpPr>
            <a:spLocks noGrp="1"/>
          </p:cNvSpPr>
          <p:nvPr>
            <p:ph type="title"/>
          </p:nvPr>
        </p:nvSpPr>
        <p:spPr>
          <a:xfrm>
            <a:off x="0" y="0"/>
            <a:ext cx="12192000" cy="6858000"/>
          </a:xfrm>
          <a:solidFill>
            <a:schemeClr val="tx2">
              <a:lumMod val="50000"/>
            </a:schemeClr>
          </a:solidFill>
        </p:spPr>
        <p:txBody>
          <a:bodyPr anchor="t">
            <a:noAutofit/>
          </a:bodyPr>
          <a:lstStyle/>
          <a:p>
            <a:pPr marL="0" marR="0" lvl="0" indent="0" algn="ctr" defTabSz="914400" rtl="0" eaLnBrk="0" fontAlgn="base" latinLnBrk="0" hangingPunct="0">
              <a:lnSpc>
                <a:spcPct val="100000"/>
              </a:lnSpc>
              <a:spcBef>
                <a:spcPct val="0"/>
              </a:spcBef>
              <a:spcAft>
                <a:spcPct val="0"/>
              </a:spcAft>
              <a:tabLst/>
            </a:pPr>
            <a:br>
              <a:rPr kumimoji="0" lang="en-US" altLang="zh-TW" sz="2400" b="0" i="0" u="none" strike="noStrike" cap="none" normalizeH="0" baseline="0" dirty="0">
                <a:ln>
                  <a:noFill/>
                </a:ln>
                <a:solidFill>
                  <a:srgbClr val="FFC66D"/>
                </a:solidFill>
                <a:effectLst/>
                <a:latin typeface="Arial Unicode MS"/>
                <a:ea typeface="JetBrains Mono"/>
              </a:rPr>
            </a:br>
            <a:r>
              <a:rPr kumimoji="0" lang="en-US" altLang="zh-TW" sz="2400" b="0" i="0" u="none" strike="noStrike" cap="none" normalizeH="0" baseline="0" dirty="0">
                <a:ln>
                  <a:noFill/>
                </a:ln>
                <a:solidFill>
                  <a:srgbClr val="FFC66D"/>
                </a:solidFill>
                <a:effectLst/>
                <a:latin typeface="Arial Unicode MS"/>
                <a:ea typeface="JetBrains Mono"/>
              </a:rPr>
              <a:t>HandEye_calibration.py</a:t>
            </a:r>
            <a:br>
              <a:rPr kumimoji="0" lang="en-US" altLang="zh-TW" sz="2400" b="0" i="0" u="none" strike="noStrike" cap="none" normalizeH="0" baseline="0" dirty="0">
                <a:ln>
                  <a:noFill/>
                </a:ln>
                <a:solidFill>
                  <a:srgbClr val="FFC66D"/>
                </a:solidFill>
                <a:effectLst/>
                <a:latin typeface="Arial Unicode MS"/>
                <a:ea typeface="JetBrains Mono"/>
              </a:rPr>
            </a:br>
            <a:br>
              <a:rPr kumimoji="0" lang="en-US" altLang="zh-TW" sz="2400" b="0" i="0" u="none" strike="noStrike" cap="none" normalizeH="0" baseline="0" dirty="0">
                <a:ln>
                  <a:noFill/>
                </a:ln>
                <a:solidFill>
                  <a:srgbClr val="A9B7C6"/>
                </a:solidFill>
                <a:effectLst/>
                <a:latin typeface="Arial Unicode MS"/>
                <a:ea typeface="JetBrains Mono"/>
              </a:rPr>
            </a:br>
            <a:br>
              <a:rPr kumimoji="0" lang="en-US" altLang="zh-TW" sz="2400" b="0" i="0" u="none" strike="noStrike" cap="none" normalizeH="0" baseline="0" dirty="0">
                <a:ln>
                  <a:noFill/>
                </a:ln>
                <a:solidFill>
                  <a:srgbClr val="A9B7C6"/>
                </a:solidFill>
                <a:effectLst/>
                <a:latin typeface="Arial Unicode MS"/>
                <a:ea typeface="JetBrains Mono"/>
              </a:rPr>
            </a:br>
            <a:endParaRPr lang="zh-TW" altLang="en-US" sz="2400" dirty="0"/>
          </a:p>
        </p:txBody>
      </p:sp>
      <p:sp>
        <p:nvSpPr>
          <p:cNvPr id="3" name="內容版面配置區 2">
            <a:extLst>
              <a:ext uri="{FF2B5EF4-FFF2-40B4-BE49-F238E27FC236}">
                <a16:creationId xmlns:a16="http://schemas.microsoft.com/office/drawing/2014/main" id="{109DF71C-E64C-572E-1F57-948677396877}"/>
              </a:ext>
            </a:extLst>
          </p:cNvPr>
          <p:cNvSpPr>
            <a:spLocks noGrp="1"/>
          </p:cNvSpPr>
          <p:nvPr>
            <p:ph idx="1"/>
          </p:nvPr>
        </p:nvSpPr>
        <p:spPr/>
        <p:txBody>
          <a:bodyPr/>
          <a:lstStyle/>
          <a:p>
            <a:endParaRPr lang="zh-TW" altLang="en-US"/>
          </a:p>
        </p:txBody>
      </p:sp>
      <p:pic>
        <p:nvPicPr>
          <p:cNvPr id="4" name="圖片 3">
            <a:extLst>
              <a:ext uri="{FF2B5EF4-FFF2-40B4-BE49-F238E27FC236}">
                <a16:creationId xmlns:a16="http://schemas.microsoft.com/office/drawing/2014/main" id="{A6D4E931-B4A4-6693-87D0-FBFB09C7FD78}"/>
              </a:ext>
            </a:extLst>
          </p:cNvPr>
          <p:cNvPicPr>
            <a:picLocks noChangeAspect="1"/>
          </p:cNvPicPr>
          <p:nvPr/>
        </p:nvPicPr>
        <p:blipFill>
          <a:blip r:embed="rId2"/>
          <a:stretch>
            <a:fillRect/>
          </a:stretch>
        </p:blipFill>
        <p:spPr>
          <a:xfrm>
            <a:off x="85725" y="1216735"/>
            <a:ext cx="12106275" cy="5095165"/>
          </a:xfrm>
          <a:prstGeom prst="rect">
            <a:avLst/>
          </a:prstGeom>
        </p:spPr>
      </p:pic>
      <p:sp>
        <p:nvSpPr>
          <p:cNvPr id="5" name="標題 1">
            <a:extLst>
              <a:ext uri="{FF2B5EF4-FFF2-40B4-BE49-F238E27FC236}">
                <a16:creationId xmlns:a16="http://schemas.microsoft.com/office/drawing/2014/main" id="{35171E05-ED74-2FE0-5AB3-F37F4CE660AB}"/>
              </a:ext>
            </a:extLst>
          </p:cNvPr>
          <p:cNvSpPr txBox="1">
            <a:spLocks/>
          </p:cNvSpPr>
          <p:nvPr/>
        </p:nvSpPr>
        <p:spPr>
          <a:xfrm>
            <a:off x="0" y="-19049"/>
            <a:ext cx="10515600" cy="8953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TW" altLang="en-US" sz="3200" dirty="0"/>
          </a:p>
        </p:txBody>
      </p:sp>
    </p:spTree>
    <p:extLst>
      <p:ext uri="{BB962C8B-B14F-4D97-AF65-F5344CB8AC3E}">
        <p14:creationId xmlns:p14="http://schemas.microsoft.com/office/powerpoint/2010/main" val="41639257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a:extLst>
              <a:ext uri="{FF2B5EF4-FFF2-40B4-BE49-F238E27FC236}">
                <a16:creationId xmlns:a16="http://schemas.microsoft.com/office/drawing/2014/main" id="{2E90AC65-6B79-387C-E999-8806A42C113F}"/>
              </a:ext>
            </a:extLst>
          </p:cNvPr>
          <p:cNvSpPr txBox="1">
            <a:spLocks/>
          </p:cNvSpPr>
          <p:nvPr/>
        </p:nvSpPr>
        <p:spPr>
          <a:xfrm>
            <a:off x="0" y="0"/>
            <a:ext cx="12192000" cy="6858000"/>
          </a:xfrm>
          <a:prstGeom prst="rect">
            <a:avLst/>
          </a:prstGeom>
          <a:solidFill>
            <a:schemeClr val="tx2">
              <a:lumMod val="50000"/>
            </a:schemeClr>
          </a:solidFill>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eaLnBrk="0" fontAlgn="base" hangingPunct="0">
              <a:lnSpc>
                <a:spcPct val="100000"/>
              </a:lnSpc>
              <a:spcAft>
                <a:spcPct val="0"/>
              </a:spcAft>
            </a:pPr>
            <a:br>
              <a:rPr lang="en-US" altLang="zh-TW" sz="2400">
                <a:solidFill>
                  <a:srgbClr val="FFC66D"/>
                </a:solidFill>
                <a:latin typeface="Arial Unicode MS"/>
                <a:ea typeface="JetBrains Mono"/>
              </a:rPr>
            </a:br>
            <a:r>
              <a:rPr lang="en-US" altLang="zh-TW" sz="2400">
                <a:solidFill>
                  <a:srgbClr val="FFC66D"/>
                </a:solidFill>
                <a:latin typeface="Arial Unicode MS"/>
                <a:ea typeface="JetBrains Mono"/>
              </a:rPr>
              <a:t>HandEye_calibration.py</a:t>
            </a:r>
            <a:br>
              <a:rPr lang="en-US" altLang="zh-TW" sz="2400">
                <a:solidFill>
                  <a:srgbClr val="FFC66D"/>
                </a:solidFill>
                <a:latin typeface="Arial Unicode MS"/>
                <a:ea typeface="JetBrains Mono"/>
              </a:rPr>
            </a:br>
            <a:br>
              <a:rPr lang="en-US" altLang="zh-TW" sz="2400">
                <a:solidFill>
                  <a:srgbClr val="A9B7C6"/>
                </a:solidFill>
                <a:latin typeface="Arial Unicode MS"/>
                <a:ea typeface="JetBrains Mono"/>
              </a:rPr>
            </a:br>
            <a:br>
              <a:rPr lang="en-US" altLang="zh-TW" sz="2400">
                <a:solidFill>
                  <a:srgbClr val="A9B7C6"/>
                </a:solidFill>
                <a:latin typeface="Arial Unicode MS"/>
                <a:ea typeface="JetBrains Mono"/>
              </a:rPr>
            </a:br>
            <a:endParaRPr lang="zh-TW" altLang="en-US" sz="2400" dirty="0"/>
          </a:p>
        </p:txBody>
      </p:sp>
      <p:sp>
        <p:nvSpPr>
          <p:cNvPr id="3" name="內容版面配置區 2">
            <a:extLst>
              <a:ext uri="{FF2B5EF4-FFF2-40B4-BE49-F238E27FC236}">
                <a16:creationId xmlns:a16="http://schemas.microsoft.com/office/drawing/2014/main" id="{3BB92B96-AD6D-ED92-98FE-5F51A9F4BDF8}"/>
              </a:ext>
            </a:extLst>
          </p:cNvPr>
          <p:cNvSpPr>
            <a:spLocks noGrp="1"/>
          </p:cNvSpPr>
          <p:nvPr>
            <p:ph idx="1"/>
          </p:nvPr>
        </p:nvSpPr>
        <p:spPr/>
        <p:txBody>
          <a:bodyPr/>
          <a:lstStyle/>
          <a:p>
            <a:endParaRPr lang="zh-TW" altLang="en-US"/>
          </a:p>
        </p:txBody>
      </p:sp>
      <p:pic>
        <p:nvPicPr>
          <p:cNvPr id="4" name="圖片 3">
            <a:extLst>
              <a:ext uri="{FF2B5EF4-FFF2-40B4-BE49-F238E27FC236}">
                <a16:creationId xmlns:a16="http://schemas.microsoft.com/office/drawing/2014/main" id="{6919D3D3-D939-134E-0BAB-15BC79E9D062}"/>
              </a:ext>
            </a:extLst>
          </p:cNvPr>
          <p:cNvPicPr>
            <a:picLocks noChangeAspect="1"/>
          </p:cNvPicPr>
          <p:nvPr/>
        </p:nvPicPr>
        <p:blipFill>
          <a:blip r:embed="rId2"/>
          <a:stretch>
            <a:fillRect/>
          </a:stretch>
        </p:blipFill>
        <p:spPr>
          <a:xfrm>
            <a:off x="0" y="1124514"/>
            <a:ext cx="12192000" cy="5368361"/>
          </a:xfrm>
          <a:prstGeom prst="rect">
            <a:avLst/>
          </a:prstGeom>
        </p:spPr>
      </p:pic>
    </p:spTree>
    <p:extLst>
      <p:ext uri="{BB962C8B-B14F-4D97-AF65-F5344CB8AC3E}">
        <p14:creationId xmlns:p14="http://schemas.microsoft.com/office/powerpoint/2010/main" val="30859861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ECA8C25-9758-CA8F-EBAE-475DE553E130}"/>
              </a:ext>
            </a:extLst>
          </p:cNvPr>
          <p:cNvSpPr>
            <a:spLocks noGrp="1"/>
          </p:cNvSpPr>
          <p:nvPr>
            <p:ph type="title"/>
          </p:nvPr>
        </p:nvSpPr>
        <p:spPr>
          <a:xfrm>
            <a:off x="0" y="0"/>
            <a:ext cx="12192000" cy="6858000"/>
          </a:xfrm>
          <a:solidFill>
            <a:schemeClr val="tx2">
              <a:lumMod val="50000"/>
            </a:schemeClr>
          </a:solidFill>
        </p:spPr>
        <p:txBody>
          <a:bodyPr anchor="t">
            <a:noAutofit/>
          </a:bodyPr>
          <a:lstStyle/>
          <a:p>
            <a:pPr marL="0" marR="0" lvl="0" indent="0" algn="ctr" defTabSz="914400" rtl="0" eaLnBrk="0" fontAlgn="base" latinLnBrk="0" hangingPunct="0">
              <a:lnSpc>
                <a:spcPct val="100000"/>
              </a:lnSpc>
              <a:spcBef>
                <a:spcPct val="0"/>
              </a:spcBef>
              <a:spcAft>
                <a:spcPct val="0"/>
              </a:spcAft>
              <a:tabLst/>
            </a:pPr>
            <a:br>
              <a:rPr kumimoji="0" lang="en-US" altLang="zh-TW" sz="3200" b="0" i="0" u="none" strike="noStrike" cap="none" normalizeH="0" baseline="0" dirty="0">
                <a:ln>
                  <a:noFill/>
                </a:ln>
                <a:solidFill>
                  <a:srgbClr val="FFC66D"/>
                </a:solidFill>
                <a:effectLst/>
                <a:latin typeface="Arial Unicode MS"/>
                <a:ea typeface="JetBrains Mono"/>
              </a:rPr>
            </a:br>
            <a:r>
              <a:rPr kumimoji="0" lang="zh-TW" altLang="zh-TW" sz="3200" b="0" i="0" u="none" strike="noStrike" cap="none" normalizeH="0" baseline="0" dirty="0">
                <a:ln>
                  <a:noFill/>
                </a:ln>
                <a:solidFill>
                  <a:srgbClr val="FFC66D"/>
                </a:solidFill>
                <a:effectLst/>
                <a:latin typeface="Arial Unicode MS"/>
                <a:ea typeface="JetBrains Mono"/>
              </a:rPr>
              <a:t>define_chess</a:t>
            </a:r>
            <a:r>
              <a:rPr kumimoji="0" lang="zh-TW" altLang="zh-TW" sz="3200" b="0" i="0" u="none" strike="noStrike" cap="none" normalizeH="0" baseline="0" dirty="0">
                <a:ln>
                  <a:noFill/>
                </a:ln>
                <a:solidFill>
                  <a:srgbClr val="A9B7C6"/>
                </a:solidFill>
                <a:effectLst/>
                <a:latin typeface="Arial Unicode MS"/>
                <a:ea typeface="JetBrains Mono"/>
              </a:rPr>
              <a:t>()</a:t>
            </a:r>
            <a:r>
              <a:rPr kumimoji="0" lang="zh-TW" altLang="en-US" sz="3200" b="0" i="0" u="none" strike="noStrike" cap="none" normalizeH="0" baseline="0" dirty="0">
                <a:ln>
                  <a:noFill/>
                </a:ln>
                <a:solidFill>
                  <a:srgbClr val="A9B7C6"/>
                </a:solidFill>
                <a:effectLst/>
                <a:latin typeface="Arial Unicode MS"/>
                <a:ea typeface="JetBrains Mono"/>
              </a:rPr>
              <a:t> 定義棋盤格</a:t>
            </a:r>
            <a:br>
              <a:rPr kumimoji="0" lang="en-US" altLang="zh-TW" sz="3200" b="0" i="0" u="none" strike="noStrike" cap="none" normalizeH="0" baseline="0" dirty="0">
                <a:ln>
                  <a:noFill/>
                </a:ln>
                <a:solidFill>
                  <a:srgbClr val="A9B7C6"/>
                </a:solidFill>
                <a:effectLst/>
                <a:latin typeface="Arial Unicode MS"/>
                <a:ea typeface="JetBrains Mono"/>
              </a:rPr>
            </a:br>
            <a:br>
              <a:rPr kumimoji="0" lang="en-US" altLang="zh-TW" sz="3200" b="0" i="0" u="none" strike="noStrike" cap="none" normalizeH="0" baseline="0" dirty="0">
                <a:ln>
                  <a:noFill/>
                </a:ln>
                <a:solidFill>
                  <a:srgbClr val="A9B7C6"/>
                </a:solidFill>
                <a:effectLst/>
                <a:latin typeface="Arial Unicode MS"/>
                <a:ea typeface="JetBrains Mono"/>
              </a:rPr>
            </a:br>
            <a:endParaRPr lang="zh-TW" altLang="en-US" sz="3200" dirty="0"/>
          </a:p>
        </p:txBody>
      </p:sp>
      <p:pic>
        <p:nvPicPr>
          <p:cNvPr id="4" name="圖片 3">
            <a:extLst>
              <a:ext uri="{FF2B5EF4-FFF2-40B4-BE49-F238E27FC236}">
                <a16:creationId xmlns:a16="http://schemas.microsoft.com/office/drawing/2014/main" id="{B7643B51-38B1-9904-0FFC-CE7E91E5EE71}"/>
              </a:ext>
            </a:extLst>
          </p:cNvPr>
          <p:cNvPicPr>
            <a:picLocks noChangeAspect="1"/>
          </p:cNvPicPr>
          <p:nvPr/>
        </p:nvPicPr>
        <p:blipFill>
          <a:blip r:embed="rId2"/>
          <a:stretch>
            <a:fillRect/>
          </a:stretch>
        </p:blipFill>
        <p:spPr>
          <a:xfrm>
            <a:off x="523463" y="2396359"/>
            <a:ext cx="11361931" cy="3613916"/>
          </a:xfrm>
          <a:prstGeom prst="rect">
            <a:avLst/>
          </a:prstGeom>
        </p:spPr>
      </p:pic>
    </p:spTree>
    <p:extLst>
      <p:ext uri="{BB962C8B-B14F-4D97-AF65-F5344CB8AC3E}">
        <p14:creationId xmlns:p14="http://schemas.microsoft.com/office/powerpoint/2010/main" val="38966498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8658096-3A43-9ACD-DE73-4F1C223F2E8A}"/>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93991409-A2DE-F4AE-ACA4-FD3668253A0D}"/>
              </a:ext>
            </a:extLst>
          </p:cNvPr>
          <p:cNvSpPr>
            <a:spLocks noGrp="1"/>
          </p:cNvSpPr>
          <p:nvPr>
            <p:ph idx="1"/>
          </p:nvPr>
        </p:nvSpPr>
        <p:spPr/>
        <p:txBody>
          <a:bodyPr/>
          <a:lstStyle/>
          <a:p>
            <a:endParaRPr lang="zh-TW" altLang="en-US"/>
          </a:p>
        </p:txBody>
      </p:sp>
      <p:sp>
        <p:nvSpPr>
          <p:cNvPr id="4" name="標題 1">
            <a:extLst>
              <a:ext uri="{FF2B5EF4-FFF2-40B4-BE49-F238E27FC236}">
                <a16:creationId xmlns:a16="http://schemas.microsoft.com/office/drawing/2014/main" id="{21638669-4526-AE6D-6E01-13A087B0D6D8}"/>
              </a:ext>
            </a:extLst>
          </p:cNvPr>
          <p:cNvSpPr txBox="1">
            <a:spLocks/>
          </p:cNvSpPr>
          <p:nvPr/>
        </p:nvSpPr>
        <p:spPr>
          <a:xfrm>
            <a:off x="0" y="0"/>
            <a:ext cx="12192000" cy="6858000"/>
          </a:xfrm>
          <a:prstGeom prst="rect">
            <a:avLst/>
          </a:prstGeom>
          <a:solidFill>
            <a:schemeClr val="tx2">
              <a:lumMod val="50000"/>
            </a:schemeClr>
          </a:solidFill>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eaLnBrk="0" fontAlgn="base" hangingPunct="0">
              <a:lnSpc>
                <a:spcPct val="100000"/>
              </a:lnSpc>
              <a:spcAft>
                <a:spcPct val="0"/>
              </a:spcAft>
            </a:pPr>
            <a:br>
              <a:rPr lang="en-US" altLang="zh-TW" sz="3200" dirty="0">
                <a:solidFill>
                  <a:srgbClr val="FFC66D"/>
                </a:solidFill>
                <a:latin typeface="Arial Unicode MS"/>
                <a:ea typeface="JetBrains Mono"/>
              </a:rPr>
            </a:br>
            <a:r>
              <a:rPr lang="en-US" altLang="zh-TW" sz="3200" dirty="0">
                <a:solidFill>
                  <a:srgbClr val="FFC66D"/>
                </a:solidFill>
                <a:latin typeface="Arial Unicode MS"/>
                <a:ea typeface="JetBrains Mono"/>
              </a:rPr>
              <a:t>draw</a:t>
            </a:r>
            <a:r>
              <a:rPr lang="zh-TW" altLang="zh-TW" sz="3200" dirty="0">
                <a:solidFill>
                  <a:srgbClr val="A9B7C6"/>
                </a:solidFill>
                <a:latin typeface="Arial Unicode MS"/>
                <a:ea typeface="JetBrains Mono"/>
              </a:rPr>
              <a:t>()</a:t>
            </a:r>
            <a:r>
              <a:rPr lang="zh-TW" altLang="en-US" sz="3200" dirty="0">
                <a:solidFill>
                  <a:srgbClr val="A9B7C6"/>
                </a:solidFill>
                <a:latin typeface="Arial Unicode MS"/>
                <a:ea typeface="JetBrains Mono"/>
              </a:rPr>
              <a:t> 繪製投影座標系</a:t>
            </a:r>
            <a:br>
              <a:rPr lang="en-US" altLang="zh-TW" sz="3200" dirty="0">
                <a:solidFill>
                  <a:srgbClr val="A9B7C6"/>
                </a:solidFill>
                <a:latin typeface="Arial Unicode MS"/>
                <a:ea typeface="JetBrains Mono"/>
              </a:rPr>
            </a:br>
            <a:br>
              <a:rPr lang="en-US" altLang="zh-TW" sz="3200" dirty="0">
                <a:solidFill>
                  <a:srgbClr val="A9B7C6"/>
                </a:solidFill>
                <a:latin typeface="Arial Unicode MS"/>
                <a:ea typeface="JetBrains Mono"/>
              </a:rPr>
            </a:br>
            <a:endParaRPr lang="zh-TW" altLang="en-US" sz="3200" dirty="0"/>
          </a:p>
        </p:txBody>
      </p:sp>
      <p:pic>
        <p:nvPicPr>
          <p:cNvPr id="5" name="圖片 4">
            <a:extLst>
              <a:ext uri="{FF2B5EF4-FFF2-40B4-BE49-F238E27FC236}">
                <a16:creationId xmlns:a16="http://schemas.microsoft.com/office/drawing/2014/main" id="{C3BB4AB8-4E2B-96C1-A65A-2EF3E43AEFEE}"/>
              </a:ext>
            </a:extLst>
          </p:cNvPr>
          <p:cNvPicPr>
            <a:picLocks noChangeAspect="1"/>
          </p:cNvPicPr>
          <p:nvPr/>
        </p:nvPicPr>
        <p:blipFill>
          <a:blip r:embed="rId2"/>
          <a:stretch>
            <a:fillRect/>
          </a:stretch>
        </p:blipFill>
        <p:spPr>
          <a:xfrm>
            <a:off x="170936" y="1690688"/>
            <a:ext cx="11850127" cy="4016088"/>
          </a:xfrm>
          <a:prstGeom prst="rect">
            <a:avLst/>
          </a:prstGeom>
        </p:spPr>
      </p:pic>
    </p:spTree>
    <p:extLst>
      <p:ext uri="{BB962C8B-B14F-4D97-AF65-F5344CB8AC3E}">
        <p14:creationId xmlns:p14="http://schemas.microsoft.com/office/powerpoint/2010/main" val="34473029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8658096-3A43-9ACD-DE73-4F1C223F2E8A}"/>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93991409-A2DE-F4AE-ACA4-FD3668253A0D}"/>
              </a:ext>
            </a:extLst>
          </p:cNvPr>
          <p:cNvSpPr>
            <a:spLocks noGrp="1"/>
          </p:cNvSpPr>
          <p:nvPr>
            <p:ph idx="1"/>
          </p:nvPr>
        </p:nvSpPr>
        <p:spPr/>
        <p:txBody>
          <a:bodyPr/>
          <a:lstStyle/>
          <a:p>
            <a:endParaRPr lang="zh-TW" altLang="en-US"/>
          </a:p>
        </p:txBody>
      </p:sp>
      <p:sp>
        <p:nvSpPr>
          <p:cNvPr id="4" name="標題 1">
            <a:extLst>
              <a:ext uri="{FF2B5EF4-FFF2-40B4-BE49-F238E27FC236}">
                <a16:creationId xmlns:a16="http://schemas.microsoft.com/office/drawing/2014/main" id="{21638669-4526-AE6D-6E01-13A087B0D6D8}"/>
              </a:ext>
            </a:extLst>
          </p:cNvPr>
          <p:cNvSpPr txBox="1">
            <a:spLocks/>
          </p:cNvSpPr>
          <p:nvPr/>
        </p:nvSpPr>
        <p:spPr>
          <a:xfrm>
            <a:off x="0" y="0"/>
            <a:ext cx="12192000" cy="6858000"/>
          </a:xfrm>
          <a:prstGeom prst="rect">
            <a:avLst/>
          </a:prstGeom>
          <a:solidFill>
            <a:schemeClr val="tx2">
              <a:lumMod val="50000"/>
            </a:schemeClr>
          </a:solidFill>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eaLnBrk="0" fontAlgn="base" hangingPunct="0">
              <a:lnSpc>
                <a:spcPct val="100000"/>
              </a:lnSpc>
              <a:spcAft>
                <a:spcPct val="0"/>
              </a:spcAft>
            </a:pPr>
            <a:br>
              <a:rPr lang="en-US" altLang="zh-TW" sz="3200" dirty="0">
                <a:solidFill>
                  <a:srgbClr val="FFC66D"/>
                </a:solidFill>
                <a:latin typeface="Arial Unicode MS"/>
                <a:ea typeface="JetBrains Mono"/>
              </a:rPr>
            </a:br>
            <a:r>
              <a:rPr lang="en-US" altLang="zh-TW" sz="3200" dirty="0">
                <a:solidFill>
                  <a:srgbClr val="FFC66D"/>
                </a:solidFill>
                <a:latin typeface="Arial Unicode MS"/>
                <a:ea typeface="JetBrains Mono"/>
              </a:rPr>
              <a:t>myRPY2R_robot</a:t>
            </a:r>
            <a:r>
              <a:rPr lang="zh-TW" altLang="zh-TW" sz="3200" dirty="0">
                <a:solidFill>
                  <a:srgbClr val="A9B7C6"/>
                </a:solidFill>
                <a:latin typeface="Arial Unicode MS"/>
                <a:ea typeface="JetBrains Mono"/>
              </a:rPr>
              <a:t>()</a:t>
            </a:r>
            <a:r>
              <a:rPr lang="zh-TW" altLang="en-US" sz="3200" dirty="0">
                <a:solidFill>
                  <a:srgbClr val="A9B7C6"/>
                </a:solidFill>
                <a:latin typeface="Arial Unicode MS"/>
                <a:ea typeface="JetBrains Mono"/>
              </a:rPr>
              <a:t>歐拉角計算旋轉矩陣</a:t>
            </a:r>
            <a:br>
              <a:rPr lang="en-US" altLang="zh-TW" sz="3200" dirty="0">
                <a:solidFill>
                  <a:srgbClr val="A9B7C6"/>
                </a:solidFill>
                <a:latin typeface="Arial Unicode MS"/>
                <a:ea typeface="JetBrains Mono"/>
              </a:rPr>
            </a:br>
            <a:endParaRPr lang="zh-TW" altLang="en-US" sz="3200" dirty="0"/>
          </a:p>
        </p:txBody>
      </p:sp>
      <p:pic>
        <p:nvPicPr>
          <p:cNvPr id="6" name="圖片 5">
            <a:extLst>
              <a:ext uri="{FF2B5EF4-FFF2-40B4-BE49-F238E27FC236}">
                <a16:creationId xmlns:a16="http://schemas.microsoft.com/office/drawing/2014/main" id="{1833EEE8-C8A4-CD23-2BB7-DF9EAF477278}"/>
              </a:ext>
            </a:extLst>
          </p:cNvPr>
          <p:cNvPicPr>
            <a:picLocks noChangeAspect="1"/>
          </p:cNvPicPr>
          <p:nvPr/>
        </p:nvPicPr>
        <p:blipFill>
          <a:blip r:embed="rId2"/>
          <a:stretch>
            <a:fillRect/>
          </a:stretch>
        </p:blipFill>
        <p:spPr>
          <a:xfrm>
            <a:off x="1344518" y="1825625"/>
            <a:ext cx="9502964" cy="3444538"/>
          </a:xfrm>
          <a:prstGeom prst="rect">
            <a:avLst/>
          </a:prstGeom>
        </p:spPr>
      </p:pic>
    </p:spTree>
    <p:extLst>
      <p:ext uri="{BB962C8B-B14F-4D97-AF65-F5344CB8AC3E}">
        <p14:creationId xmlns:p14="http://schemas.microsoft.com/office/powerpoint/2010/main" val="23206074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8658096-3A43-9ACD-DE73-4F1C223F2E8A}"/>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93991409-A2DE-F4AE-ACA4-FD3668253A0D}"/>
              </a:ext>
            </a:extLst>
          </p:cNvPr>
          <p:cNvSpPr>
            <a:spLocks noGrp="1"/>
          </p:cNvSpPr>
          <p:nvPr>
            <p:ph idx="1"/>
          </p:nvPr>
        </p:nvSpPr>
        <p:spPr/>
        <p:txBody>
          <a:bodyPr/>
          <a:lstStyle/>
          <a:p>
            <a:endParaRPr lang="zh-TW" altLang="en-US"/>
          </a:p>
        </p:txBody>
      </p:sp>
      <p:sp>
        <p:nvSpPr>
          <p:cNvPr id="4" name="標題 1">
            <a:extLst>
              <a:ext uri="{FF2B5EF4-FFF2-40B4-BE49-F238E27FC236}">
                <a16:creationId xmlns:a16="http://schemas.microsoft.com/office/drawing/2014/main" id="{21638669-4526-AE6D-6E01-13A087B0D6D8}"/>
              </a:ext>
            </a:extLst>
          </p:cNvPr>
          <p:cNvSpPr txBox="1">
            <a:spLocks/>
          </p:cNvSpPr>
          <p:nvPr/>
        </p:nvSpPr>
        <p:spPr>
          <a:xfrm>
            <a:off x="0" y="0"/>
            <a:ext cx="12192000" cy="6858000"/>
          </a:xfrm>
          <a:prstGeom prst="rect">
            <a:avLst/>
          </a:prstGeom>
          <a:solidFill>
            <a:schemeClr val="tx2">
              <a:lumMod val="50000"/>
            </a:schemeClr>
          </a:solidFill>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eaLnBrk="0" fontAlgn="base" hangingPunct="0">
              <a:lnSpc>
                <a:spcPct val="100000"/>
              </a:lnSpc>
              <a:spcAft>
                <a:spcPct val="0"/>
              </a:spcAft>
            </a:pPr>
            <a:br>
              <a:rPr lang="en-US" altLang="zh-TW" sz="3200" dirty="0">
                <a:solidFill>
                  <a:srgbClr val="FFC66D"/>
                </a:solidFill>
                <a:latin typeface="Arial Unicode MS"/>
                <a:ea typeface="JetBrains Mono"/>
              </a:rPr>
            </a:br>
            <a:r>
              <a:rPr lang="en-US" altLang="zh-TW" sz="3200" dirty="0">
                <a:solidFill>
                  <a:srgbClr val="FFC66D"/>
                </a:solidFill>
                <a:latin typeface="Arial Unicode MS"/>
                <a:ea typeface="JetBrains Mono"/>
              </a:rPr>
              <a:t>pose_robot</a:t>
            </a:r>
            <a:r>
              <a:rPr lang="zh-TW" altLang="zh-TW" sz="3200" dirty="0">
                <a:solidFill>
                  <a:srgbClr val="A9B7C6"/>
                </a:solidFill>
                <a:latin typeface="Arial Unicode MS"/>
                <a:ea typeface="JetBrains Mono"/>
              </a:rPr>
              <a:t>()</a:t>
            </a:r>
            <a:r>
              <a:rPr lang="zh-TW" altLang="en-US" sz="3200" dirty="0">
                <a:solidFill>
                  <a:srgbClr val="A9B7C6"/>
                </a:solidFill>
                <a:latin typeface="Arial Unicode MS"/>
                <a:ea typeface="JetBrains Mono"/>
              </a:rPr>
              <a:t>歐拉角計算旋轉矩陣</a:t>
            </a:r>
            <a:br>
              <a:rPr lang="en-US" altLang="zh-TW" sz="3200" dirty="0">
                <a:solidFill>
                  <a:srgbClr val="A9B7C6"/>
                </a:solidFill>
                <a:latin typeface="Arial Unicode MS"/>
                <a:ea typeface="JetBrains Mono"/>
              </a:rPr>
            </a:br>
            <a:endParaRPr lang="zh-TW" altLang="en-US" sz="3200" dirty="0"/>
          </a:p>
        </p:txBody>
      </p:sp>
      <p:pic>
        <p:nvPicPr>
          <p:cNvPr id="7" name="圖片 6">
            <a:extLst>
              <a:ext uri="{FF2B5EF4-FFF2-40B4-BE49-F238E27FC236}">
                <a16:creationId xmlns:a16="http://schemas.microsoft.com/office/drawing/2014/main" id="{3F2CE3B4-5E47-DC80-A4DA-018C34922BE4}"/>
              </a:ext>
            </a:extLst>
          </p:cNvPr>
          <p:cNvPicPr>
            <a:picLocks noChangeAspect="1"/>
          </p:cNvPicPr>
          <p:nvPr/>
        </p:nvPicPr>
        <p:blipFill>
          <a:blip r:embed="rId2"/>
          <a:stretch>
            <a:fillRect/>
          </a:stretch>
        </p:blipFill>
        <p:spPr>
          <a:xfrm>
            <a:off x="2173274" y="1272723"/>
            <a:ext cx="7635902" cy="5220152"/>
          </a:xfrm>
          <a:prstGeom prst="rect">
            <a:avLst/>
          </a:prstGeom>
        </p:spPr>
      </p:pic>
    </p:spTree>
    <p:extLst>
      <p:ext uri="{BB962C8B-B14F-4D97-AF65-F5344CB8AC3E}">
        <p14:creationId xmlns:p14="http://schemas.microsoft.com/office/powerpoint/2010/main" val="33643753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8658096-3A43-9ACD-DE73-4F1C223F2E8A}"/>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93991409-A2DE-F4AE-ACA4-FD3668253A0D}"/>
              </a:ext>
            </a:extLst>
          </p:cNvPr>
          <p:cNvSpPr>
            <a:spLocks noGrp="1"/>
          </p:cNvSpPr>
          <p:nvPr>
            <p:ph idx="1"/>
          </p:nvPr>
        </p:nvSpPr>
        <p:spPr/>
        <p:txBody>
          <a:bodyPr/>
          <a:lstStyle/>
          <a:p>
            <a:endParaRPr lang="zh-TW" altLang="en-US"/>
          </a:p>
        </p:txBody>
      </p:sp>
      <p:sp>
        <p:nvSpPr>
          <p:cNvPr id="4" name="標題 1">
            <a:extLst>
              <a:ext uri="{FF2B5EF4-FFF2-40B4-BE49-F238E27FC236}">
                <a16:creationId xmlns:a16="http://schemas.microsoft.com/office/drawing/2014/main" id="{21638669-4526-AE6D-6E01-13A087B0D6D8}"/>
              </a:ext>
            </a:extLst>
          </p:cNvPr>
          <p:cNvSpPr txBox="1">
            <a:spLocks/>
          </p:cNvSpPr>
          <p:nvPr/>
        </p:nvSpPr>
        <p:spPr>
          <a:xfrm>
            <a:off x="0" y="0"/>
            <a:ext cx="12192000" cy="6858000"/>
          </a:xfrm>
          <a:prstGeom prst="rect">
            <a:avLst/>
          </a:prstGeom>
          <a:solidFill>
            <a:schemeClr val="tx2">
              <a:lumMod val="50000"/>
            </a:schemeClr>
          </a:solidFill>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eaLnBrk="0" fontAlgn="base" hangingPunct="0">
              <a:lnSpc>
                <a:spcPct val="100000"/>
              </a:lnSpc>
              <a:spcAft>
                <a:spcPct val="0"/>
              </a:spcAft>
            </a:pPr>
            <a:endParaRPr lang="en-US" altLang="zh-TW" sz="3200" dirty="0">
              <a:solidFill>
                <a:srgbClr val="FFC66D"/>
              </a:solidFill>
              <a:latin typeface="Arial Unicode MS"/>
              <a:ea typeface="JetBrains Mono"/>
            </a:endParaRPr>
          </a:p>
          <a:p>
            <a:pPr algn="ctr" eaLnBrk="0" fontAlgn="base" hangingPunct="0">
              <a:lnSpc>
                <a:spcPct val="100000"/>
              </a:lnSpc>
              <a:spcAft>
                <a:spcPct val="0"/>
              </a:spcAft>
            </a:pPr>
            <a:r>
              <a:rPr lang="en-US" altLang="zh-TW" sz="3200" dirty="0">
                <a:solidFill>
                  <a:srgbClr val="FFC66D"/>
                </a:solidFill>
                <a:latin typeface="Arial Unicode MS"/>
                <a:ea typeface="JetBrains Mono"/>
              </a:rPr>
              <a:t>get_RT_from_chessboard</a:t>
            </a:r>
            <a:r>
              <a:rPr lang="zh-TW" altLang="zh-TW" sz="3200" dirty="0">
                <a:solidFill>
                  <a:srgbClr val="A9B7C6"/>
                </a:solidFill>
                <a:latin typeface="Arial Unicode MS"/>
                <a:ea typeface="JetBrains Mono"/>
              </a:rPr>
              <a:t>()</a:t>
            </a:r>
            <a:endParaRPr lang="en-US" altLang="zh-TW" sz="3200" dirty="0">
              <a:solidFill>
                <a:srgbClr val="A9B7C6"/>
              </a:solidFill>
              <a:latin typeface="Arial Unicode MS"/>
              <a:ea typeface="JetBrains Mono"/>
            </a:endParaRPr>
          </a:p>
          <a:p>
            <a:pPr algn="ctr" eaLnBrk="0" fontAlgn="base" hangingPunct="0">
              <a:lnSpc>
                <a:spcPct val="100000"/>
              </a:lnSpc>
              <a:spcAft>
                <a:spcPct val="0"/>
              </a:spcAft>
            </a:pPr>
            <a:endParaRPr lang="en-US" altLang="zh-TW" sz="3200" dirty="0">
              <a:solidFill>
                <a:srgbClr val="A9B7C6"/>
              </a:solidFill>
              <a:latin typeface="Arial Unicode MS"/>
              <a:ea typeface="JetBrains Mono"/>
            </a:endParaRPr>
          </a:p>
          <a:p>
            <a:pPr algn="ctr" eaLnBrk="0" fontAlgn="base" hangingPunct="0">
              <a:lnSpc>
                <a:spcPct val="100000"/>
              </a:lnSpc>
              <a:spcAft>
                <a:spcPct val="0"/>
              </a:spcAft>
            </a:pPr>
            <a:r>
              <a:rPr lang="zh-TW" altLang="en-US" sz="2800" dirty="0">
                <a:solidFill>
                  <a:srgbClr val="A9B7C6"/>
                </a:solidFill>
                <a:latin typeface="Arial Unicode MS"/>
                <a:ea typeface="JetBrains Mono"/>
              </a:rPr>
              <a:t>取得相機外參</a:t>
            </a:r>
            <a:r>
              <a:rPr lang="en-US" altLang="zh-TW" sz="2800" dirty="0">
                <a:solidFill>
                  <a:srgbClr val="A9B7C6"/>
                </a:solidFill>
                <a:latin typeface="Arial Unicode MS"/>
                <a:ea typeface="JetBrains Mono"/>
              </a:rPr>
              <a:t>: </a:t>
            </a:r>
            <a:r>
              <a:rPr lang="zh-TW" altLang="en-US" sz="2800" dirty="0">
                <a:solidFill>
                  <a:srgbClr val="A9B7C6"/>
                </a:solidFill>
                <a:latin typeface="Arial Unicode MS"/>
                <a:ea typeface="JetBrains Mono"/>
              </a:rPr>
              <a:t>標定板座標原點相對於相機原點的變換矩陣</a:t>
            </a:r>
            <a:endParaRPr lang="en-US" altLang="zh-TW" sz="2800" dirty="0">
              <a:solidFill>
                <a:srgbClr val="A9B7C6"/>
              </a:solidFill>
              <a:latin typeface="Arial Unicode MS"/>
              <a:ea typeface="JetBrains Mono"/>
            </a:endParaRPr>
          </a:p>
          <a:p>
            <a:pPr algn="ctr" eaLnBrk="0" fontAlgn="base" hangingPunct="0">
              <a:lnSpc>
                <a:spcPct val="100000"/>
              </a:lnSpc>
              <a:spcAft>
                <a:spcPct val="0"/>
              </a:spcAft>
            </a:pPr>
            <a:endParaRPr lang="zh-TW" altLang="en-US" sz="3200" dirty="0"/>
          </a:p>
        </p:txBody>
      </p:sp>
      <p:pic>
        <p:nvPicPr>
          <p:cNvPr id="8" name="圖片 7">
            <a:extLst>
              <a:ext uri="{FF2B5EF4-FFF2-40B4-BE49-F238E27FC236}">
                <a16:creationId xmlns:a16="http://schemas.microsoft.com/office/drawing/2014/main" id="{8479E641-67A9-6517-5BCB-A938208EE2C9}"/>
              </a:ext>
            </a:extLst>
          </p:cNvPr>
          <p:cNvPicPr>
            <a:picLocks noChangeAspect="1"/>
          </p:cNvPicPr>
          <p:nvPr/>
        </p:nvPicPr>
        <p:blipFill>
          <a:blip r:embed="rId2"/>
          <a:stretch>
            <a:fillRect/>
          </a:stretch>
        </p:blipFill>
        <p:spPr>
          <a:xfrm>
            <a:off x="0" y="2362030"/>
            <a:ext cx="12192000" cy="4155451"/>
          </a:xfrm>
          <a:prstGeom prst="rect">
            <a:avLst/>
          </a:prstGeom>
        </p:spPr>
      </p:pic>
    </p:spTree>
    <p:extLst>
      <p:ext uri="{BB962C8B-B14F-4D97-AF65-F5344CB8AC3E}">
        <p14:creationId xmlns:p14="http://schemas.microsoft.com/office/powerpoint/2010/main" val="2069152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8658096-3A43-9ACD-DE73-4F1C223F2E8A}"/>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93991409-A2DE-F4AE-ACA4-FD3668253A0D}"/>
              </a:ext>
            </a:extLst>
          </p:cNvPr>
          <p:cNvSpPr>
            <a:spLocks noGrp="1"/>
          </p:cNvSpPr>
          <p:nvPr>
            <p:ph idx="1"/>
          </p:nvPr>
        </p:nvSpPr>
        <p:spPr/>
        <p:txBody>
          <a:bodyPr/>
          <a:lstStyle/>
          <a:p>
            <a:endParaRPr lang="zh-TW" altLang="en-US"/>
          </a:p>
        </p:txBody>
      </p:sp>
      <p:sp>
        <p:nvSpPr>
          <p:cNvPr id="4" name="標題 1">
            <a:extLst>
              <a:ext uri="{FF2B5EF4-FFF2-40B4-BE49-F238E27FC236}">
                <a16:creationId xmlns:a16="http://schemas.microsoft.com/office/drawing/2014/main" id="{21638669-4526-AE6D-6E01-13A087B0D6D8}"/>
              </a:ext>
            </a:extLst>
          </p:cNvPr>
          <p:cNvSpPr txBox="1">
            <a:spLocks/>
          </p:cNvSpPr>
          <p:nvPr/>
        </p:nvSpPr>
        <p:spPr>
          <a:xfrm>
            <a:off x="0" y="0"/>
            <a:ext cx="12192000" cy="6858000"/>
          </a:xfrm>
          <a:prstGeom prst="rect">
            <a:avLst/>
          </a:prstGeom>
          <a:solidFill>
            <a:schemeClr val="tx2">
              <a:lumMod val="50000"/>
            </a:schemeClr>
          </a:solidFill>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eaLnBrk="0" fontAlgn="base" hangingPunct="0">
              <a:lnSpc>
                <a:spcPct val="100000"/>
              </a:lnSpc>
              <a:spcAft>
                <a:spcPct val="0"/>
              </a:spcAft>
            </a:pPr>
            <a:endParaRPr lang="zh-TW" altLang="en-US" sz="3200" dirty="0"/>
          </a:p>
        </p:txBody>
      </p:sp>
      <p:pic>
        <p:nvPicPr>
          <p:cNvPr id="9" name="圖片 8">
            <a:extLst>
              <a:ext uri="{FF2B5EF4-FFF2-40B4-BE49-F238E27FC236}">
                <a16:creationId xmlns:a16="http://schemas.microsoft.com/office/drawing/2014/main" id="{89483D58-BC35-074B-7850-2B15312B1BB7}"/>
              </a:ext>
            </a:extLst>
          </p:cNvPr>
          <p:cNvPicPr>
            <a:picLocks noChangeAspect="1"/>
          </p:cNvPicPr>
          <p:nvPr/>
        </p:nvPicPr>
        <p:blipFill>
          <a:blip r:embed="rId2"/>
          <a:stretch>
            <a:fillRect/>
          </a:stretch>
        </p:blipFill>
        <p:spPr>
          <a:xfrm>
            <a:off x="981818" y="-20111"/>
            <a:ext cx="10228364" cy="6878111"/>
          </a:xfrm>
          <a:prstGeom prst="rect">
            <a:avLst/>
          </a:prstGeom>
        </p:spPr>
      </p:pic>
    </p:spTree>
    <p:extLst>
      <p:ext uri="{BB962C8B-B14F-4D97-AF65-F5344CB8AC3E}">
        <p14:creationId xmlns:p14="http://schemas.microsoft.com/office/powerpoint/2010/main" val="2349032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4970EE5-231F-8BFD-C68C-069D2EE8C267}"/>
              </a:ext>
            </a:extLst>
          </p:cNvPr>
          <p:cNvSpPr>
            <a:spLocks noGrp="1"/>
          </p:cNvSpPr>
          <p:nvPr>
            <p:ph type="title"/>
          </p:nvPr>
        </p:nvSpPr>
        <p:spPr/>
        <p:txBody>
          <a:bodyPr/>
          <a:lstStyle/>
          <a:p>
            <a:r>
              <a:rPr lang="en-US" altLang="zh-TW" dirty="0"/>
              <a:t>Step 1. </a:t>
            </a:r>
            <a:r>
              <a:rPr lang="zh-TW" altLang="en-US" dirty="0"/>
              <a:t>先取得相機內參</a:t>
            </a:r>
          </a:p>
        </p:txBody>
      </p:sp>
      <p:sp>
        <p:nvSpPr>
          <p:cNvPr id="3" name="內容版面配置區 2">
            <a:extLst>
              <a:ext uri="{FF2B5EF4-FFF2-40B4-BE49-F238E27FC236}">
                <a16:creationId xmlns:a16="http://schemas.microsoft.com/office/drawing/2014/main" id="{888A3ED8-E2C0-0F81-A5ED-11359A362ECF}"/>
              </a:ext>
            </a:extLst>
          </p:cNvPr>
          <p:cNvSpPr>
            <a:spLocks noGrp="1"/>
          </p:cNvSpPr>
          <p:nvPr>
            <p:ph idx="1"/>
          </p:nvPr>
        </p:nvSpPr>
        <p:spPr>
          <a:xfrm>
            <a:off x="838200" y="1825625"/>
            <a:ext cx="11125200" cy="4351338"/>
          </a:xfrm>
        </p:spPr>
        <p:txBody>
          <a:bodyPr>
            <a:normAutofit/>
          </a:bodyPr>
          <a:lstStyle/>
          <a:p>
            <a:r>
              <a:rPr lang="zh-TW" altLang="en-US" sz="2400" dirty="0"/>
              <a:t>不論是使用何種相機，皆須先取得相機內參。</a:t>
            </a:r>
            <a:r>
              <a:rPr lang="en-US" altLang="zh-TW" sz="2400" dirty="0"/>
              <a:t>(</a:t>
            </a:r>
            <a:r>
              <a:rPr lang="zh-TW" altLang="en-US" sz="2400" dirty="0"/>
              <a:t>此案以單目標定求單一相機的內參數據</a:t>
            </a:r>
            <a:r>
              <a:rPr lang="en-US" altLang="zh-TW" sz="2400" dirty="0"/>
              <a:t>)</a:t>
            </a:r>
            <a:r>
              <a:rPr lang="zh-TW" altLang="en-US" sz="2400" dirty="0"/>
              <a:t>。</a:t>
            </a:r>
            <a:endParaRPr lang="en-US" altLang="zh-TW" sz="2400" dirty="0"/>
          </a:p>
          <a:p>
            <a:r>
              <a:rPr lang="zh-TW" altLang="en-US" sz="2400" dirty="0"/>
              <a:t>先用相機拍攝標定板多張角度並將拍攝的相片存在專案的一個資料夾中</a:t>
            </a:r>
            <a:r>
              <a:rPr lang="en-US" altLang="zh-TW" sz="2400" dirty="0"/>
              <a:t>(</a:t>
            </a:r>
            <a:r>
              <a:rPr lang="zh-TW" altLang="en-US" sz="2400" dirty="0"/>
              <a:t>自行命名</a:t>
            </a:r>
            <a:r>
              <a:rPr lang="en-US" altLang="zh-TW" sz="2400" dirty="0"/>
              <a:t>)</a:t>
            </a:r>
            <a:r>
              <a:rPr lang="zh-TW" altLang="en-US" sz="2400" dirty="0"/>
              <a:t>。</a:t>
            </a:r>
            <a:endParaRPr lang="en-US" altLang="zh-TW" sz="2400" dirty="0"/>
          </a:p>
          <a:p>
            <a:r>
              <a:rPr lang="zh-TW" altLang="en-US" sz="2400" dirty="0"/>
              <a:t>專案資料夾內提供一個</a:t>
            </a:r>
            <a:r>
              <a:rPr lang="en-US" altLang="zh-TW" sz="2400" dirty="0"/>
              <a:t>8x6</a:t>
            </a:r>
            <a:r>
              <a:rPr lang="zh-TW" altLang="en-US" sz="2400" dirty="0"/>
              <a:t>的標定板，直接開啟</a:t>
            </a:r>
            <a:r>
              <a:rPr lang="en-US" altLang="zh-TW" sz="2000" dirty="0">
                <a:solidFill>
                  <a:schemeClr val="accent2"/>
                </a:solidFill>
              </a:rPr>
              <a:t>Checkerboard-A2-55mm-8x6.html</a:t>
            </a:r>
            <a:r>
              <a:rPr lang="zh-TW" altLang="en-US" sz="2400" dirty="0"/>
              <a:t>即可</a:t>
            </a:r>
          </a:p>
        </p:txBody>
      </p:sp>
      <p:pic>
        <p:nvPicPr>
          <p:cNvPr id="4" name="圖片 3">
            <a:extLst>
              <a:ext uri="{FF2B5EF4-FFF2-40B4-BE49-F238E27FC236}">
                <a16:creationId xmlns:a16="http://schemas.microsoft.com/office/drawing/2014/main" id="{7F7D36CC-13CD-280E-E43D-C4878513DC27}"/>
              </a:ext>
            </a:extLst>
          </p:cNvPr>
          <p:cNvPicPr>
            <a:picLocks noChangeAspect="1"/>
          </p:cNvPicPr>
          <p:nvPr/>
        </p:nvPicPr>
        <p:blipFill>
          <a:blip r:embed="rId2"/>
          <a:stretch>
            <a:fillRect/>
          </a:stretch>
        </p:blipFill>
        <p:spPr>
          <a:xfrm>
            <a:off x="3476625" y="4160956"/>
            <a:ext cx="5696102" cy="2603297"/>
          </a:xfrm>
          <a:prstGeom prst="rect">
            <a:avLst/>
          </a:prstGeom>
        </p:spPr>
      </p:pic>
    </p:spTree>
    <p:extLst>
      <p:ext uri="{BB962C8B-B14F-4D97-AF65-F5344CB8AC3E}">
        <p14:creationId xmlns:p14="http://schemas.microsoft.com/office/powerpoint/2010/main" val="10807771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3DE0EA4E-0913-9454-D4F1-0DE7E7F91F2F}"/>
              </a:ext>
            </a:extLst>
          </p:cNvPr>
          <p:cNvSpPr>
            <a:spLocks noGrp="1"/>
          </p:cNvSpPr>
          <p:nvPr>
            <p:ph idx="1"/>
          </p:nvPr>
        </p:nvSpPr>
        <p:spPr>
          <a:xfrm>
            <a:off x="1" y="465221"/>
            <a:ext cx="11710736" cy="5711742"/>
          </a:xfrm>
        </p:spPr>
        <p:txBody>
          <a:bodyPr>
            <a:normAutofit lnSpcReduction="10000"/>
          </a:bodyPr>
          <a:lstStyle/>
          <a:p>
            <a:r>
              <a:rPr lang="zh-TW" altLang="en-US" dirty="0"/>
              <a:t>上述步驟完成後，使用專案內</a:t>
            </a:r>
            <a:r>
              <a:rPr lang="en-US" altLang="zh-TW" dirty="0"/>
              <a:t>Camera_calibration.py </a:t>
            </a:r>
            <a:r>
              <a:rPr lang="zh-TW" altLang="en-US" dirty="0"/>
              <a:t>程式，指定存放拍攝標定板的資料夾路徑。</a:t>
            </a:r>
            <a:endParaRPr lang="en-US" altLang="zh-TW" dirty="0"/>
          </a:p>
          <a:p>
            <a:r>
              <a:rPr lang="zh-TW" altLang="en-US" dirty="0"/>
              <a:t>使用指令如下，在專案路徑下開啟</a:t>
            </a:r>
            <a:r>
              <a:rPr lang="en-US" altLang="zh-TW" dirty="0"/>
              <a:t>cmd:</a:t>
            </a:r>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a:p>
            <a:r>
              <a:rPr lang="zh-TW" altLang="en-US" dirty="0"/>
              <a:t>完成後，將生成一個相機內參的</a:t>
            </a:r>
            <a:r>
              <a:rPr lang="en-US" altLang="zh-TW" dirty="0"/>
              <a:t>yaml</a:t>
            </a:r>
            <a:r>
              <a:rPr lang="zh-TW" altLang="en-US" dirty="0"/>
              <a:t>檔。</a:t>
            </a:r>
            <a:endParaRPr lang="en-US" altLang="zh-TW" dirty="0"/>
          </a:p>
          <a:p>
            <a:endParaRPr lang="zh-TW" altLang="en-US" dirty="0"/>
          </a:p>
        </p:txBody>
      </p:sp>
      <p:sp>
        <p:nvSpPr>
          <p:cNvPr id="4" name="矩形 3">
            <a:extLst>
              <a:ext uri="{FF2B5EF4-FFF2-40B4-BE49-F238E27FC236}">
                <a16:creationId xmlns:a16="http://schemas.microsoft.com/office/drawing/2014/main" id="{B73BB87D-2346-FB12-75C0-638799C70114}"/>
              </a:ext>
            </a:extLst>
          </p:cNvPr>
          <p:cNvSpPr/>
          <p:nvPr/>
        </p:nvSpPr>
        <p:spPr>
          <a:xfrm>
            <a:off x="481263" y="2173705"/>
            <a:ext cx="10619874" cy="340895"/>
          </a:xfrm>
          <a:prstGeom prst="rect">
            <a:avLst/>
          </a:prstGeom>
          <a:solidFill>
            <a:schemeClr val="tx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t"/>
          <a:lstStyle/>
          <a:p>
            <a:pPr algn="ctr"/>
            <a:r>
              <a:rPr lang="en-US" altLang="zh-TW" dirty="0">
                <a:solidFill>
                  <a:schemeClr val="accent3">
                    <a:lumMod val="40000"/>
                    <a:lumOff val="60000"/>
                  </a:schemeClr>
                </a:solidFill>
              </a:rPr>
              <a:t>venv\Scripts\python.exe Camera_calibration.py --</a:t>
            </a:r>
            <a:r>
              <a:rPr lang="en-US" altLang="zh-TW" dirty="0" err="1">
                <a:solidFill>
                  <a:schemeClr val="accent3">
                    <a:lumMod val="40000"/>
                    <a:lumOff val="60000"/>
                  </a:schemeClr>
                </a:solidFill>
              </a:rPr>
              <a:t>dir</a:t>
            </a:r>
            <a:r>
              <a:rPr lang="en-US" altLang="zh-TW" dirty="0">
                <a:solidFill>
                  <a:schemeClr val="accent3">
                    <a:lumMod val="40000"/>
                    <a:lumOff val="60000"/>
                  </a:schemeClr>
                </a:solidFill>
              </a:rPr>
              <a:t> 2023_03_20_11_29_41/img --save_dist 0 --save_corner 0</a:t>
            </a:r>
          </a:p>
          <a:p>
            <a:pPr algn="ctr"/>
            <a:endParaRPr lang="zh-TW" altLang="en-US" dirty="0"/>
          </a:p>
        </p:txBody>
      </p:sp>
      <p:sp>
        <p:nvSpPr>
          <p:cNvPr id="5" name="Rectangle 1">
            <a:extLst>
              <a:ext uri="{FF2B5EF4-FFF2-40B4-BE49-F238E27FC236}">
                <a16:creationId xmlns:a16="http://schemas.microsoft.com/office/drawing/2014/main" id="{D6957F8C-AAF8-334B-7F36-0FADB7347B71}"/>
              </a:ext>
            </a:extLst>
          </p:cNvPr>
          <p:cNvSpPr>
            <a:spLocks noChangeArrowheads="1"/>
          </p:cNvSpPr>
          <p:nvPr/>
        </p:nvSpPr>
        <p:spPr bwMode="auto">
          <a:xfrm>
            <a:off x="1807244" y="2999247"/>
            <a:ext cx="8096250" cy="2062103"/>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600" b="0" i="0" u="none" strike="noStrike" cap="none" normalizeH="0" baseline="0" dirty="0">
                <a:ln>
                  <a:noFill/>
                </a:ln>
                <a:solidFill>
                  <a:srgbClr val="6A8759"/>
                </a:solidFill>
                <a:effectLst/>
                <a:latin typeface="Arial Unicode MS"/>
                <a:ea typeface="JetBrains Mono"/>
              </a:rPr>
              <a:t>'''</a:t>
            </a:r>
            <a:br>
              <a:rPr kumimoji="0" lang="zh-TW" altLang="zh-TW" sz="1600" b="0" i="0" u="none" strike="noStrike" cap="none" normalizeH="0" baseline="0" dirty="0">
                <a:ln>
                  <a:noFill/>
                </a:ln>
                <a:solidFill>
                  <a:srgbClr val="6A8759"/>
                </a:solidFill>
                <a:effectLst/>
                <a:latin typeface="Arial Unicode MS"/>
                <a:ea typeface="JetBrains Mono"/>
              </a:rPr>
            </a:b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a:t>
            </a:r>
            <a:r>
              <a:rPr kumimoji="0" lang="en-US" altLang="zh-TW" sz="1600" b="0" i="0" u="none" strike="noStrike" cap="none" normalizeH="0" baseline="0" dirty="0" err="1">
                <a:ln>
                  <a:noFill/>
                </a:ln>
                <a:solidFill>
                  <a:srgbClr val="6A8759"/>
                </a:solidFill>
                <a:effectLst/>
                <a:latin typeface="Arial Unicode MS"/>
                <a:ea typeface="JetBrains Mono"/>
              </a:rPr>
              <a:t>dir</a:t>
            </a:r>
            <a:r>
              <a:rPr kumimoji="0" lang="zh-TW" altLang="zh-TW" sz="1600" b="0" i="0" u="none" strike="noStrike" cap="none" normalizeH="0" baseline="0" dirty="0">
                <a:ln>
                  <a:noFill/>
                </a:ln>
                <a:solidFill>
                  <a:srgbClr val="6A8759"/>
                </a:solidFill>
                <a:effectLst/>
                <a:latin typeface="Arial Unicode MS"/>
                <a:ea typeface="JetBrains Mono"/>
              </a:rPr>
              <a:t>           </a:t>
            </a:r>
            <a:r>
              <a:rPr lang="en-US" altLang="zh-TW" sz="1600" dirty="0">
                <a:solidFill>
                  <a:srgbClr val="6A8759"/>
                </a:solidFill>
                <a:latin typeface="Arial Unicode MS"/>
                <a:ea typeface="JetBrains Mono"/>
              </a:rPr>
              <a:t>        </a:t>
            </a: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校正影像儲存資料夾路徑</a:t>
            </a:r>
            <a:endParaRPr kumimoji="0" lang="en-US"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endParaRPr>
          </a:p>
          <a:p>
            <a:pPr lvl="0" eaLnBrk="0" fontAlgn="base" hangingPunct="0">
              <a:spcBef>
                <a:spcPct val="0"/>
              </a:spcBef>
              <a:spcAft>
                <a:spcPct val="0"/>
              </a:spcAft>
            </a:pPr>
            <a:br>
              <a:rPr kumimoji="0" lang="zh-TW" altLang="zh-TW" sz="1600" b="0" i="0" u="none" strike="noStrike" cap="none" normalizeH="0" baseline="0" dirty="0">
                <a:ln>
                  <a:noFill/>
                </a:ln>
                <a:solidFill>
                  <a:srgbClr val="6A8759"/>
                </a:solidFill>
                <a:effectLst/>
                <a:latin typeface="Arial Unicode MS"/>
                <a:ea typeface="JetBrains Mono"/>
              </a:rPr>
            </a:b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--save_dist</a:t>
            </a: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Arial Unicode MS"/>
                <a:ea typeface="JetBrains Mono"/>
              </a:rPr>
              <a:t>:</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儲存畸變校正</a:t>
            </a:r>
            <a:r>
              <a:rPr kumimoji="0" lang="zh-TW" altLang="zh-TW" sz="1600" b="0" i="0" u="none" strike="noStrike" cap="none" normalizeH="0" baseline="0" dirty="0">
                <a:ln>
                  <a:noFill/>
                </a:ln>
                <a:solidFill>
                  <a:srgbClr val="6A8759"/>
                </a:solidFill>
                <a:effectLst/>
                <a:latin typeface="Arial Unicode MS"/>
                <a:ea typeface="JetBrains Mono"/>
              </a:rPr>
              <a:t> : </a:t>
            </a:r>
            <a:r>
              <a:rPr kumimoji="0" lang="zh-TW"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預設</a:t>
            </a:r>
            <a:r>
              <a:rPr kumimoji="0" lang="zh-TW" altLang="zh-TW" sz="1600" b="0" i="0" u="none" strike="noStrike" cap="none" normalizeH="0" baseline="0" dirty="0">
                <a:ln>
                  <a:noFill/>
                </a:ln>
                <a:solidFill>
                  <a:srgbClr val="6A8759"/>
                </a:solidFill>
                <a:effectLst/>
                <a:latin typeface="Arial Unicode MS"/>
                <a:ea typeface="JetBrains Mono"/>
              </a:rPr>
              <a:t>0</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en-US" sz="1600" b="0" i="0" u="none" strike="noStrike" cap="none" normalizeH="0" baseline="0" dirty="0">
                <a:ln>
                  <a:noFill/>
                </a:ln>
                <a:solidFill>
                  <a:srgbClr val="6A8759"/>
                </a:solidFill>
                <a:effectLst/>
                <a:latin typeface="Arial Unicode MS"/>
                <a:ea typeface="JetBrains Mono"/>
              </a:rPr>
              <a:t>不儲存</a:t>
            </a:r>
            <a:r>
              <a:rPr kumimoji="0" lang="zh-TW" altLang="zh-TW" sz="1600" b="0" i="0" u="none" strike="noStrike" cap="none" normalizeH="0" baseline="0" dirty="0">
                <a:ln>
                  <a:noFill/>
                </a:ln>
                <a:solidFill>
                  <a:srgbClr val="6A8759"/>
                </a:solidFill>
                <a:effectLst/>
                <a:latin typeface="Arial Unicode MS"/>
                <a:ea typeface="JetBrains Mono"/>
              </a:rPr>
              <a:t>,</a:t>
            </a:r>
            <a:endParaRPr kumimoji="0" lang="en-US" altLang="zh-TW" sz="1600" b="0" i="0" u="none" strike="noStrike" cap="none" normalizeH="0" baseline="0" dirty="0">
              <a:ln>
                <a:noFill/>
              </a:ln>
              <a:solidFill>
                <a:srgbClr val="6A8759"/>
              </a:solidFill>
              <a:effectLst/>
              <a:latin typeface="Arial Unicode MS"/>
              <a:ea typeface="JetBrains Mono"/>
            </a:endParaRPr>
          </a:p>
          <a:p>
            <a:pPr lvl="0" eaLnBrk="0" fontAlgn="base" hangingPunct="0">
              <a:spcBef>
                <a:spcPct val="0"/>
              </a:spcBef>
              <a:spcAft>
                <a:spcPct val="0"/>
              </a:spcAft>
            </a:pPr>
            <a:br>
              <a:rPr kumimoji="0" lang="zh-TW" altLang="zh-TW" sz="1600" b="0" i="0" u="none" strike="noStrike" cap="none" normalizeH="0" baseline="0" dirty="0">
                <a:ln>
                  <a:noFill/>
                </a:ln>
                <a:solidFill>
                  <a:srgbClr val="6A8759"/>
                </a:solidFill>
                <a:effectLst/>
                <a:latin typeface="Arial Unicode MS"/>
                <a:ea typeface="JetBrains Mono"/>
              </a:rPr>
            </a:b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--save_corner</a:t>
            </a: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儲存角點檢測校正結果</a:t>
            </a:r>
            <a:r>
              <a:rPr kumimoji="0" lang="zh-TW"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預設</a:t>
            </a:r>
            <a:r>
              <a:rPr kumimoji="0" lang="zh-TW" altLang="zh-TW" sz="1600" b="0" i="0" u="none" strike="noStrike" cap="none" normalizeH="0" baseline="0" dirty="0">
                <a:ln>
                  <a:noFill/>
                </a:ln>
                <a:solidFill>
                  <a:srgbClr val="6A8759"/>
                </a:solidFill>
                <a:effectLst/>
                <a:latin typeface="Arial Unicode MS"/>
                <a:ea typeface="JetBrains Mono"/>
              </a:rPr>
              <a:t>0</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en-US" sz="1600" b="0" i="0" u="none" strike="noStrike" cap="none" normalizeH="0" baseline="0" dirty="0">
                <a:ln>
                  <a:noFill/>
                </a:ln>
                <a:solidFill>
                  <a:srgbClr val="6A8759"/>
                </a:solidFill>
                <a:effectLst/>
                <a:latin typeface="Arial Unicode MS"/>
                <a:ea typeface="JetBrains Mono"/>
              </a:rPr>
              <a:t>不儲存</a:t>
            </a:r>
            <a:r>
              <a:rPr kumimoji="0" lang="zh-TW" altLang="zh-TW" sz="1600" b="0" i="0" u="none" strike="noStrike" cap="none" normalizeH="0" baseline="0" dirty="0">
                <a:ln>
                  <a:noFill/>
                </a:ln>
                <a:solidFill>
                  <a:srgbClr val="6A8759"/>
                </a:solidFill>
                <a:effectLst/>
                <a:latin typeface="Arial Unicode MS"/>
                <a:ea typeface="JetBrains Mono"/>
              </a:rPr>
              <a:t>,</a:t>
            </a:r>
            <a:endParaRPr kumimoji="0" lang="en-US" altLang="zh-TW" sz="1600" b="0" i="0" u="none" strike="noStrike" cap="none" normalizeH="0" baseline="0" dirty="0">
              <a:ln>
                <a:noFill/>
              </a:ln>
              <a:solidFill>
                <a:srgbClr val="6A8759"/>
              </a:solidFill>
              <a:effectLst/>
              <a:latin typeface="Arial Unicode MS"/>
              <a:ea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600" b="0" i="0" u="none" strike="noStrike" cap="none" normalizeH="0" baseline="0" dirty="0">
                <a:ln>
                  <a:noFill/>
                </a:ln>
                <a:solidFill>
                  <a:srgbClr val="6A8759"/>
                </a:solidFill>
                <a:effectLst/>
                <a:latin typeface="Arial Unicode MS"/>
                <a:ea typeface="JetBrains Mono"/>
              </a:rPr>
              <a:t>   </a:t>
            </a:r>
            <a:br>
              <a:rPr kumimoji="0" lang="zh-TW" altLang="zh-TW" sz="1600" b="0" i="0" u="none" strike="noStrike" cap="none" normalizeH="0" baseline="0" dirty="0">
                <a:ln>
                  <a:noFill/>
                </a:ln>
                <a:solidFill>
                  <a:srgbClr val="6A8759"/>
                </a:solidFill>
                <a:effectLst/>
                <a:latin typeface="Arial Unicode MS"/>
                <a:ea typeface="JetBrains Mono"/>
              </a:rPr>
            </a:br>
            <a:r>
              <a:rPr kumimoji="0" lang="zh-TW" altLang="zh-TW" sz="1600" b="0" i="0" u="none" strike="noStrike" cap="none" normalizeH="0" baseline="0" dirty="0">
                <a:ln>
                  <a:noFill/>
                </a:ln>
                <a:solidFill>
                  <a:srgbClr val="6A8759"/>
                </a:solidFill>
                <a:effectLst/>
                <a:latin typeface="Arial Unicode MS"/>
                <a:ea typeface="JetBrains Mono"/>
              </a:rPr>
              <a:t>'''</a:t>
            </a:r>
            <a:endParaRPr kumimoji="0" lang="zh-TW" altLang="zh-TW" sz="4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69793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4970EE5-231F-8BFD-C68C-069D2EE8C267}"/>
              </a:ext>
            </a:extLst>
          </p:cNvPr>
          <p:cNvSpPr>
            <a:spLocks noGrp="1"/>
          </p:cNvSpPr>
          <p:nvPr>
            <p:ph type="title"/>
          </p:nvPr>
        </p:nvSpPr>
        <p:spPr/>
        <p:txBody>
          <a:bodyPr/>
          <a:lstStyle/>
          <a:p>
            <a:r>
              <a:rPr lang="en-US" altLang="zh-TW" dirty="0"/>
              <a:t>Step 2. </a:t>
            </a:r>
            <a:r>
              <a:rPr lang="zh-TW" altLang="en-US" dirty="0"/>
              <a:t>將相機架上手臂後，進行拍攝</a:t>
            </a:r>
          </a:p>
        </p:txBody>
      </p:sp>
      <p:sp>
        <p:nvSpPr>
          <p:cNvPr id="3" name="內容版面配置區 2">
            <a:extLst>
              <a:ext uri="{FF2B5EF4-FFF2-40B4-BE49-F238E27FC236}">
                <a16:creationId xmlns:a16="http://schemas.microsoft.com/office/drawing/2014/main" id="{888A3ED8-E2C0-0F81-A5ED-11359A362ECF}"/>
              </a:ext>
            </a:extLst>
          </p:cNvPr>
          <p:cNvSpPr>
            <a:spLocks noGrp="1"/>
          </p:cNvSpPr>
          <p:nvPr>
            <p:ph idx="1"/>
          </p:nvPr>
        </p:nvSpPr>
        <p:spPr>
          <a:xfrm>
            <a:off x="838200" y="1825625"/>
            <a:ext cx="11125200" cy="4351338"/>
          </a:xfrm>
        </p:spPr>
        <p:txBody>
          <a:bodyPr>
            <a:normAutofit/>
          </a:bodyPr>
          <a:lstStyle/>
          <a:p>
            <a:r>
              <a:rPr lang="en-US" altLang="zh-TW" sz="2400" dirty="0"/>
              <a:t>OAK-D</a:t>
            </a:r>
            <a:r>
              <a:rPr lang="zh-TW" altLang="en-US" sz="2400" dirty="0"/>
              <a:t>相機架上</a:t>
            </a:r>
            <a:r>
              <a:rPr lang="en-US" altLang="zh-TW" sz="2400" dirty="0"/>
              <a:t>mecharm 270pi</a:t>
            </a:r>
            <a:r>
              <a:rPr lang="zh-TW" altLang="en-US" sz="2400" dirty="0"/>
              <a:t>後，執行專案批次檔</a:t>
            </a:r>
            <a:r>
              <a:rPr lang="en-US" altLang="zh-TW" sz="2400" dirty="0"/>
              <a:t>robot_control_ui.bat</a:t>
            </a:r>
            <a:r>
              <a:rPr lang="zh-TW" altLang="en-US" sz="2400" dirty="0"/>
              <a:t> 啟動手臂控制圖形化介面</a:t>
            </a:r>
          </a:p>
        </p:txBody>
      </p:sp>
      <p:pic>
        <p:nvPicPr>
          <p:cNvPr id="8" name="圖片 7">
            <a:extLst>
              <a:ext uri="{FF2B5EF4-FFF2-40B4-BE49-F238E27FC236}">
                <a16:creationId xmlns:a16="http://schemas.microsoft.com/office/drawing/2014/main" id="{6E3077D2-B1C4-3C5F-BB55-117982A21C88}"/>
              </a:ext>
            </a:extLst>
          </p:cNvPr>
          <p:cNvPicPr>
            <a:picLocks noChangeAspect="1"/>
          </p:cNvPicPr>
          <p:nvPr/>
        </p:nvPicPr>
        <p:blipFill>
          <a:blip r:embed="rId2"/>
          <a:stretch>
            <a:fillRect/>
          </a:stretch>
        </p:blipFill>
        <p:spPr>
          <a:xfrm>
            <a:off x="3115284" y="2695575"/>
            <a:ext cx="5961431" cy="4029074"/>
          </a:xfrm>
          <a:prstGeom prst="rect">
            <a:avLst/>
          </a:prstGeom>
        </p:spPr>
      </p:pic>
    </p:spTree>
    <p:extLst>
      <p:ext uri="{BB962C8B-B14F-4D97-AF65-F5344CB8AC3E}">
        <p14:creationId xmlns:p14="http://schemas.microsoft.com/office/powerpoint/2010/main" val="164916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3DE0EA4E-0913-9454-D4F1-0DE7E7F91F2F}"/>
              </a:ext>
            </a:extLst>
          </p:cNvPr>
          <p:cNvSpPr>
            <a:spLocks noGrp="1"/>
          </p:cNvSpPr>
          <p:nvPr>
            <p:ph idx="1"/>
          </p:nvPr>
        </p:nvSpPr>
        <p:spPr>
          <a:xfrm>
            <a:off x="1" y="465221"/>
            <a:ext cx="11710736" cy="5711742"/>
          </a:xfrm>
        </p:spPr>
        <p:txBody>
          <a:bodyPr>
            <a:normAutofit/>
          </a:bodyPr>
          <a:lstStyle/>
          <a:p>
            <a:r>
              <a:rPr lang="zh-TW" altLang="en-US" sz="2400" dirty="0"/>
              <a:t>啟動圖形化介面並連上機械手臂、且也讀取到</a:t>
            </a:r>
            <a:r>
              <a:rPr lang="en-US" altLang="zh-TW" sz="2400" dirty="0"/>
              <a:t>OAK-D</a:t>
            </a:r>
            <a:r>
              <a:rPr lang="zh-TW" altLang="en-US" sz="2400" dirty="0"/>
              <a:t>相機後，即可開始執行手眼標定的資料收集</a:t>
            </a:r>
            <a:endParaRPr lang="en-US" altLang="zh-TW" sz="2400" dirty="0"/>
          </a:p>
          <a:p>
            <a:r>
              <a:rPr lang="en-US" altLang="zh-TW" sz="2000" dirty="0"/>
              <a:t>(</a:t>
            </a:r>
            <a:r>
              <a:rPr lang="zh-TW" altLang="en-US" sz="2000" dirty="0"/>
              <a:t>移動手臂座標，讓相機可以在機械手臂的不同座標姿態下拍攝不同角度的標定板影像</a:t>
            </a:r>
            <a:r>
              <a:rPr lang="en-US" altLang="zh-TW" sz="2000" dirty="0"/>
              <a:t>)</a:t>
            </a:r>
          </a:p>
          <a:p>
            <a:r>
              <a:rPr lang="zh-TW" altLang="en-US" sz="2000" dirty="0"/>
              <a:t>紀錄座標值 </a:t>
            </a:r>
            <a:r>
              <a:rPr lang="en-US" altLang="zh-TW" sz="2000" dirty="0"/>
              <a:t>:</a:t>
            </a:r>
            <a:r>
              <a:rPr lang="zh-TW" altLang="en-US" sz="2000" dirty="0"/>
              <a:t> 點擊後，將當前手臂座標及姿態值儲存到下方欄位中，同時在專案資料夾內會儲存一張該座標姿態下，相機拍攝的相片</a:t>
            </a:r>
            <a:r>
              <a:rPr lang="en-US" altLang="zh-TW" sz="2000" dirty="0"/>
              <a:t>(</a:t>
            </a:r>
            <a:r>
              <a:rPr lang="zh-TW" altLang="en-US" sz="2000" dirty="0"/>
              <a:t>棋盤格</a:t>
            </a:r>
            <a:r>
              <a:rPr lang="en-US" altLang="zh-TW" sz="2000" dirty="0"/>
              <a:t>)</a:t>
            </a:r>
            <a:r>
              <a:rPr lang="zh-TW" altLang="en-US" sz="2000" dirty="0"/>
              <a:t>。</a:t>
            </a:r>
            <a:endParaRPr lang="en-US" altLang="zh-TW" sz="2000" dirty="0"/>
          </a:p>
          <a:p>
            <a:r>
              <a:rPr lang="zh-TW" altLang="en-US" sz="2000" dirty="0">
                <a:solidFill>
                  <a:schemeClr val="accent2"/>
                </a:solidFill>
              </a:rPr>
              <a:t>更多介面操作資訊請參考</a:t>
            </a:r>
            <a:r>
              <a:rPr lang="en-US" altLang="zh-TW" sz="2000" dirty="0">
                <a:solidFill>
                  <a:schemeClr val="accent2"/>
                </a:solidFill>
              </a:rPr>
              <a:t>robot_arm</a:t>
            </a:r>
            <a:r>
              <a:rPr lang="zh-TW" altLang="en-US" sz="2000" dirty="0">
                <a:solidFill>
                  <a:schemeClr val="accent2"/>
                </a:solidFill>
              </a:rPr>
              <a:t>資料夾下的 手眼標定</a:t>
            </a:r>
            <a:r>
              <a:rPr lang="en-US" altLang="zh-TW" sz="2000" dirty="0">
                <a:solidFill>
                  <a:schemeClr val="accent2"/>
                </a:solidFill>
              </a:rPr>
              <a:t>-</a:t>
            </a:r>
            <a:r>
              <a:rPr lang="zh-TW" altLang="en-US" sz="2000" dirty="0">
                <a:solidFill>
                  <a:schemeClr val="accent2"/>
                </a:solidFill>
              </a:rPr>
              <a:t>介面操作</a:t>
            </a:r>
            <a:r>
              <a:rPr lang="en-US" altLang="zh-TW" sz="2000" dirty="0">
                <a:solidFill>
                  <a:schemeClr val="accent2"/>
                </a:solidFill>
              </a:rPr>
              <a:t>.pptx</a:t>
            </a:r>
            <a:r>
              <a:rPr lang="zh-TW" altLang="en-US" sz="2000" dirty="0">
                <a:solidFill>
                  <a:schemeClr val="accent2"/>
                </a:solidFill>
              </a:rPr>
              <a:t> 說明</a:t>
            </a:r>
            <a:endParaRPr lang="en-US" altLang="zh-TW" sz="2000" dirty="0">
              <a:solidFill>
                <a:schemeClr val="accent2"/>
              </a:solidFill>
            </a:endParaRPr>
          </a:p>
          <a:p>
            <a:endParaRPr lang="zh-TW" altLang="en-US" sz="2000" dirty="0"/>
          </a:p>
        </p:txBody>
      </p:sp>
      <p:grpSp>
        <p:nvGrpSpPr>
          <p:cNvPr id="17" name="群組 16">
            <a:extLst>
              <a:ext uri="{FF2B5EF4-FFF2-40B4-BE49-F238E27FC236}">
                <a16:creationId xmlns:a16="http://schemas.microsoft.com/office/drawing/2014/main" id="{E9E59225-A0ED-34C6-622D-21F1D2308196}"/>
              </a:ext>
            </a:extLst>
          </p:cNvPr>
          <p:cNvGrpSpPr/>
          <p:nvPr/>
        </p:nvGrpSpPr>
        <p:grpSpPr>
          <a:xfrm>
            <a:off x="193445" y="3018214"/>
            <a:ext cx="3254604" cy="3661286"/>
            <a:chOff x="803045" y="2962275"/>
            <a:chExt cx="3254604" cy="3661286"/>
          </a:xfrm>
        </p:grpSpPr>
        <p:pic>
          <p:nvPicPr>
            <p:cNvPr id="6" name="圖片 5">
              <a:extLst>
                <a:ext uri="{FF2B5EF4-FFF2-40B4-BE49-F238E27FC236}">
                  <a16:creationId xmlns:a16="http://schemas.microsoft.com/office/drawing/2014/main" id="{CFBF45DF-D0B5-0CE4-4C50-7B443F7BEACD}"/>
                </a:ext>
              </a:extLst>
            </p:cNvPr>
            <p:cNvPicPr>
              <a:picLocks noChangeAspect="1"/>
            </p:cNvPicPr>
            <p:nvPr/>
          </p:nvPicPr>
          <p:blipFill rotWithShape="1">
            <a:blip r:embed="rId2"/>
            <a:srcRect r="70938" b="46111"/>
            <a:stretch/>
          </p:blipFill>
          <p:spPr>
            <a:xfrm>
              <a:off x="803045" y="3228974"/>
              <a:ext cx="3254604" cy="3394587"/>
            </a:xfrm>
            <a:prstGeom prst="rect">
              <a:avLst/>
            </a:prstGeom>
          </p:spPr>
        </p:pic>
        <p:sp>
          <p:nvSpPr>
            <p:cNvPr id="7" name="矩形 6">
              <a:extLst>
                <a:ext uri="{FF2B5EF4-FFF2-40B4-BE49-F238E27FC236}">
                  <a16:creationId xmlns:a16="http://schemas.microsoft.com/office/drawing/2014/main" id="{816096C1-D490-DAB1-82BA-173ABDE01460}"/>
                </a:ext>
              </a:extLst>
            </p:cNvPr>
            <p:cNvSpPr/>
            <p:nvPr/>
          </p:nvSpPr>
          <p:spPr>
            <a:xfrm flipV="1">
              <a:off x="3219450" y="4010024"/>
              <a:ext cx="838199" cy="22859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 name="直線單箭頭接點 7">
              <a:extLst>
                <a:ext uri="{FF2B5EF4-FFF2-40B4-BE49-F238E27FC236}">
                  <a16:creationId xmlns:a16="http://schemas.microsoft.com/office/drawing/2014/main" id="{5CB20EC3-D18E-C33B-C51D-64E5213DE3E0}"/>
                </a:ext>
              </a:extLst>
            </p:cNvPr>
            <p:cNvCxnSpPr>
              <a:cxnSpLocks/>
              <a:endCxn id="7" idx="2"/>
            </p:cNvCxnSpPr>
            <p:nvPr/>
          </p:nvCxnSpPr>
          <p:spPr>
            <a:xfrm>
              <a:off x="2981325" y="2962275"/>
              <a:ext cx="657225" cy="104774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16" name="圖片 15">
            <a:extLst>
              <a:ext uri="{FF2B5EF4-FFF2-40B4-BE49-F238E27FC236}">
                <a16:creationId xmlns:a16="http://schemas.microsoft.com/office/drawing/2014/main" id="{9CD1DFDC-E8BC-91A7-CE89-8358978BA7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4764" y="2817755"/>
            <a:ext cx="6699417" cy="4040245"/>
          </a:xfrm>
          <a:prstGeom prst="rect">
            <a:avLst/>
          </a:prstGeom>
        </p:spPr>
      </p:pic>
    </p:spTree>
    <p:extLst>
      <p:ext uri="{BB962C8B-B14F-4D97-AF65-F5344CB8AC3E}">
        <p14:creationId xmlns:p14="http://schemas.microsoft.com/office/powerpoint/2010/main" val="2532123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46DCE080-33C9-C2D9-20C1-DAC23AF78A5B}"/>
              </a:ext>
            </a:extLst>
          </p:cNvPr>
          <p:cNvSpPr>
            <a:spLocks noGrp="1"/>
          </p:cNvSpPr>
          <p:nvPr>
            <p:ph idx="1"/>
          </p:nvPr>
        </p:nvSpPr>
        <p:spPr>
          <a:xfrm>
            <a:off x="523875" y="498885"/>
            <a:ext cx="10515600" cy="4351338"/>
          </a:xfrm>
        </p:spPr>
        <p:txBody>
          <a:bodyPr>
            <a:normAutofit/>
          </a:bodyPr>
          <a:lstStyle/>
          <a:p>
            <a:pPr marL="0" indent="0">
              <a:buNone/>
            </a:pPr>
            <a:r>
              <a:rPr lang="zh-TW" altLang="en-US" sz="2400" dirty="0"/>
              <a:t>完成拍攝後，會在</a:t>
            </a:r>
            <a:r>
              <a:rPr lang="en-US" altLang="zh-TW" sz="2400" dirty="0"/>
              <a:t>robot_arm</a:t>
            </a:r>
            <a:r>
              <a:rPr lang="zh-TW" altLang="en-US" sz="2400" dirty="0"/>
              <a:t>資料夾下，看到一個以日期與時間編號的資料夾</a:t>
            </a:r>
            <a:r>
              <a:rPr lang="en-US" altLang="zh-TW" sz="2400" dirty="0">
                <a:solidFill>
                  <a:schemeClr val="accent2"/>
                </a:solidFill>
              </a:rPr>
              <a:t>(</a:t>
            </a:r>
            <a:r>
              <a:rPr lang="zh-TW" altLang="en-US" sz="2400" dirty="0">
                <a:solidFill>
                  <a:schemeClr val="accent2"/>
                </a:solidFill>
              </a:rPr>
              <a:t>每一次開啟操作介面，皆會開立一個新的時間編號</a:t>
            </a:r>
            <a:r>
              <a:rPr lang="en-US" altLang="zh-TW" sz="2400" dirty="0">
                <a:solidFill>
                  <a:schemeClr val="accent2"/>
                </a:solidFill>
              </a:rPr>
              <a:t>)</a:t>
            </a:r>
            <a:r>
              <a:rPr lang="zh-TW" altLang="en-US" sz="2400" dirty="0"/>
              <a:t>，立面會存放拍攝後的影像及手臂座標姿態</a:t>
            </a:r>
            <a:r>
              <a:rPr lang="en-US" altLang="zh-TW" sz="2400" dirty="0"/>
              <a:t>csv</a:t>
            </a:r>
            <a:r>
              <a:rPr lang="zh-TW" altLang="en-US" sz="2400" dirty="0"/>
              <a:t>檔。至此手眼標定所需的資料就完成了。</a:t>
            </a:r>
          </a:p>
        </p:txBody>
      </p:sp>
      <p:pic>
        <p:nvPicPr>
          <p:cNvPr id="5" name="圖片 4">
            <a:extLst>
              <a:ext uri="{FF2B5EF4-FFF2-40B4-BE49-F238E27FC236}">
                <a16:creationId xmlns:a16="http://schemas.microsoft.com/office/drawing/2014/main" id="{E6532362-EF56-D405-0381-D88B553660B5}"/>
              </a:ext>
            </a:extLst>
          </p:cNvPr>
          <p:cNvPicPr>
            <a:picLocks noChangeAspect="1"/>
          </p:cNvPicPr>
          <p:nvPr/>
        </p:nvPicPr>
        <p:blipFill>
          <a:blip r:embed="rId2"/>
          <a:stretch>
            <a:fillRect/>
          </a:stretch>
        </p:blipFill>
        <p:spPr>
          <a:xfrm>
            <a:off x="3364002" y="4223526"/>
            <a:ext cx="8421859" cy="2427261"/>
          </a:xfrm>
          <a:prstGeom prst="rect">
            <a:avLst/>
          </a:prstGeom>
        </p:spPr>
      </p:pic>
      <p:pic>
        <p:nvPicPr>
          <p:cNvPr id="6" name="圖片 5">
            <a:extLst>
              <a:ext uri="{FF2B5EF4-FFF2-40B4-BE49-F238E27FC236}">
                <a16:creationId xmlns:a16="http://schemas.microsoft.com/office/drawing/2014/main" id="{FB69ABB5-C616-491E-D74D-BFC10AF4CEB1}"/>
              </a:ext>
            </a:extLst>
          </p:cNvPr>
          <p:cNvPicPr>
            <a:picLocks noChangeAspect="1"/>
          </p:cNvPicPr>
          <p:nvPr/>
        </p:nvPicPr>
        <p:blipFill>
          <a:blip r:embed="rId3"/>
          <a:stretch>
            <a:fillRect/>
          </a:stretch>
        </p:blipFill>
        <p:spPr>
          <a:xfrm>
            <a:off x="1371600" y="2422962"/>
            <a:ext cx="4942493" cy="1242092"/>
          </a:xfrm>
          <a:prstGeom prst="rect">
            <a:avLst/>
          </a:prstGeom>
        </p:spPr>
      </p:pic>
    </p:spTree>
    <p:extLst>
      <p:ext uri="{BB962C8B-B14F-4D97-AF65-F5344CB8AC3E}">
        <p14:creationId xmlns:p14="http://schemas.microsoft.com/office/powerpoint/2010/main" val="2919242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4970EE5-231F-8BFD-C68C-069D2EE8C267}"/>
              </a:ext>
            </a:extLst>
          </p:cNvPr>
          <p:cNvSpPr>
            <a:spLocks noGrp="1"/>
          </p:cNvSpPr>
          <p:nvPr>
            <p:ph type="title"/>
          </p:nvPr>
        </p:nvSpPr>
        <p:spPr>
          <a:xfrm>
            <a:off x="904875" y="0"/>
            <a:ext cx="10515600" cy="1325563"/>
          </a:xfrm>
        </p:spPr>
        <p:txBody>
          <a:bodyPr/>
          <a:lstStyle/>
          <a:p>
            <a:r>
              <a:rPr lang="en-US" altLang="zh-TW" dirty="0"/>
              <a:t>Step 3. </a:t>
            </a:r>
            <a:r>
              <a:rPr lang="zh-TW" altLang="en-US" dirty="0"/>
              <a:t>執行手眼標定</a:t>
            </a:r>
          </a:p>
        </p:txBody>
      </p:sp>
      <p:sp>
        <p:nvSpPr>
          <p:cNvPr id="5" name="內容版面配置區 4">
            <a:extLst>
              <a:ext uri="{FF2B5EF4-FFF2-40B4-BE49-F238E27FC236}">
                <a16:creationId xmlns:a16="http://schemas.microsoft.com/office/drawing/2014/main" id="{52A46E4B-A44D-A1BA-AC62-D8D81614CB2F}"/>
              </a:ext>
            </a:extLst>
          </p:cNvPr>
          <p:cNvSpPr>
            <a:spLocks noGrp="1"/>
          </p:cNvSpPr>
          <p:nvPr>
            <p:ph idx="1"/>
          </p:nvPr>
        </p:nvSpPr>
        <p:spPr>
          <a:xfrm>
            <a:off x="838200" y="1306135"/>
            <a:ext cx="10515600" cy="5389939"/>
          </a:xfrm>
        </p:spPr>
        <p:txBody>
          <a:bodyPr>
            <a:normAutofit/>
          </a:bodyPr>
          <a:lstStyle/>
          <a:p>
            <a:r>
              <a:rPr lang="zh-TW" altLang="en-US" sz="2000" dirty="0"/>
              <a:t>使用專案內</a:t>
            </a:r>
            <a:r>
              <a:rPr lang="en-US" altLang="zh-TW" sz="2000" dirty="0"/>
              <a:t>HandEye_calibration.py </a:t>
            </a:r>
            <a:r>
              <a:rPr lang="zh-TW" altLang="en-US" sz="2000" dirty="0"/>
              <a:t>程式，指定存放拍攝標定板的資料夾路徑。</a:t>
            </a:r>
            <a:endParaRPr lang="en-US" altLang="zh-TW" sz="2000" dirty="0"/>
          </a:p>
          <a:p>
            <a:r>
              <a:rPr lang="zh-TW" altLang="en-US" sz="2000" dirty="0"/>
              <a:t>使用指令如下，在專案路徑下開啟</a:t>
            </a:r>
            <a:r>
              <a:rPr lang="en-US" altLang="zh-TW" sz="2000" dirty="0"/>
              <a:t>cmd:</a:t>
            </a:r>
          </a:p>
          <a:p>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r>
              <a:rPr lang="zh-TW" altLang="en-US" sz="2000" dirty="0"/>
              <a:t>完成後，將生成一個手眼校正的變換矩陣</a:t>
            </a:r>
            <a:r>
              <a:rPr lang="en-US" altLang="zh-TW" sz="2000" dirty="0"/>
              <a:t>(</a:t>
            </a:r>
            <a:r>
              <a:rPr lang="zh-TW" altLang="en-US" sz="2000" dirty="0"/>
              <a:t>相機相對於末端座標</a:t>
            </a:r>
            <a:r>
              <a:rPr lang="en-US" altLang="zh-TW" sz="2000" dirty="0"/>
              <a:t>)</a:t>
            </a:r>
            <a:r>
              <a:rPr lang="en-US" altLang="zh-TW" sz="2000" dirty="0" err="1"/>
              <a:t>yaml</a:t>
            </a:r>
            <a:r>
              <a:rPr lang="zh-TW" altLang="en-US" sz="2000" dirty="0"/>
              <a:t>檔。</a:t>
            </a:r>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endParaRPr lang="en-US" altLang="zh-TW" sz="2000" dirty="0"/>
          </a:p>
          <a:p>
            <a:pPr marL="0" indent="0">
              <a:buNone/>
            </a:pPr>
            <a:endParaRPr lang="zh-TW" altLang="en-US" sz="2000" dirty="0"/>
          </a:p>
        </p:txBody>
      </p:sp>
      <p:sp>
        <p:nvSpPr>
          <p:cNvPr id="12" name="矩形 11">
            <a:extLst>
              <a:ext uri="{FF2B5EF4-FFF2-40B4-BE49-F238E27FC236}">
                <a16:creationId xmlns:a16="http://schemas.microsoft.com/office/drawing/2014/main" id="{A8D83595-DFD0-FB0A-4E6D-2FE8AE498780}"/>
              </a:ext>
            </a:extLst>
          </p:cNvPr>
          <p:cNvSpPr/>
          <p:nvPr/>
        </p:nvSpPr>
        <p:spPr>
          <a:xfrm>
            <a:off x="0" y="2234866"/>
            <a:ext cx="12192000" cy="664745"/>
          </a:xfrm>
          <a:prstGeom prst="rect">
            <a:avLst/>
          </a:prstGeom>
          <a:solidFill>
            <a:schemeClr val="tx2">
              <a:lumMod val="50000"/>
            </a:schemeClr>
          </a:solidFill>
        </p:spPr>
        <p:style>
          <a:lnRef idx="2">
            <a:schemeClr val="dk1">
              <a:shade val="50000"/>
            </a:schemeClr>
          </a:lnRef>
          <a:fillRef idx="1">
            <a:schemeClr val="dk1"/>
          </a:fillRef>
          <a:effectRef idx="0">
            <a:schemeClr val="dk1"/>
          </a:effectRef>
          <a:fontRef idx="minor">
            <a:schemeClr val="lt1"/>
          </a:fontRef>
        </p:style>
        <p:txBody>
          <a:bodyPr rtlCol="0" anchor="t"/>
          <a:lstStyle/>
          <a:p>
            <a:r>
              <a:rPr lang="en-US" altLang="zh-TW" dirty="0">
                <a:solidFill>
                  <a:schemeClr val="accent3">
                    <a:lumMod val="40000"/>
                    <a:lumOff val="60000"/>
                  </a:schemeClr>
                </a:solidFill>
              </a:rPr>
              <a:t>venv\Scripts\python.exe HandEye_calibration.py --</a:t>
            </a:r>
            <a:r>
              <a:rPr lang="en-US" altLang="zh-TW" dirty="0" err="1">
                <a:solidFill>
                  <a:schemeClr val="accent3">
                    <a:lumMod val="40000"/>
                    <a:lumOff val="60000"/>
                  </a:schemeClr>
                </a:solidFill>
              </a:rPr>
              <a:t>dir</a:t>
            </a:r>
            <a:r>
              <a:rPr lang="en-US" altLang="zh-TW" dirty="0">
                <a:solidFill>
                  <a:schemeClr val="accent3">
                    <a:lumMod val="40000"/>
                    <a:lumOff val="60000"/>
                  </a:schemeClr>
                </a:solidFill>
              </a:rPr>
              <a:t> 2023_03_20_11_29_41 --mtx calibration_matrix_OAK-D_1280x1080.yaml --save_RT 0 --show_RT_validate 1</a:t>
            </a:r>
          </a:p>
          <a:p>
            <a:endParaRPr lang="zh-TW" altLang="en-US" dirty="0"/>
          </a:p>
        </p:txBody>
      </p:sp>
      <p:sp>
        <p:nvSpPr>
          <p:cNvPr id="14" name="Rectangle 1">
            <a:extLst>
              <a:ext uri="{FF2B5EF4-FFF2-40B4-BE49-F238E27FC236}">
                <a16:creationId xmlns:a16="http://schemas.microsoft.com/office/drawing/2014/main" id="{90517950-FA45-61EB-B612-C5167C62E3CF}"/>
              </a:ext>
            </a:extLst>
          </p:cNvPr>
          <p:cNvSpPr>
            <a:spLocks noChangeArrowheads="1"/>
          </p:cNvSpPr>
          <p:nvPr/>
        </p:nvSpPr>
        <p:spPr bwMode="auto">
          <a:xfrm>
            <a:off x="1864394" y="3097025"/>
            <a:ext cx="8096250" cy="280076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600" b="0" i="0" u="none" strike="noStrike" cap="none" normalizeH="0" baseline="0" dirty="0">
                <a:ln>
                  <a:noFill/>
                </a:ln>
                <a:solidFill>
                  <a:srgbClr val="6A8759"/>
                </a:solidFill>
                <a:effectLst/>
                <a:latin typeface="Arial Unicode MS"/>
                <a:ea typeface="JetBrains Mono"/>
              </a:rPr>
              <a:t>‘’‘</a:t>
            </a:r>
            <a:br>
              <a:rPr kumimoji="0" lang="zh-TW" altLang="zh-TW" sz="1600" b="0" i="0" u="none" strike="noStrike" cap="none" normalizeH="0" baseline="0" dirty="0">
                <a:ln>
                  <a:noFill/>
                </a:ln>
                <a:solidFill>
                  <a:srgbClr val="6A8759"/>
                </a:solidFill>
                <a:effectLst/>
                <a:latin typeface="Arial Unicode MS"/>
                <a:ea typeface="JetBrains Mono"/>
              </a:rPr>
            </a:b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a:t>
            </a:r>
            <a:r>
              <a:rPr kumimoji="0" lang="en-US" altLang="zh-TW" sz="1600" b="0" i="0" u="none" strike="noStrike" cap="none" normalizeH="0" baseline="0" dirty="0" err="1">
                <a:ln>
                  <a:noFill/>
                </a:ln>
                <a:solidFill>
                  <a:srgbClr val="6A8759"/>
                </a:solidFill>
                <a:effectLst/>
                <a:latin typeface="Arial Unicode MS"/>
                <a:ea typeface="JetBrains Mono"/>
              </a:rPr>
              <a:t>dir</a:t>
            </a:r>
            <a:r>
              <a:rPr kumimoji="0" lang="zh-TW" altLang="zh-TW" sz="1600" b="0" i="0" u="none" strike="noStrike" cap="none" normalizeH="0" baseline="0" dirty="0">
                <a:ln>
                  <a:noFill/>
                </a:ln>
                <a:solidFill>
                  <a:srgbClr val="6A8759"/>
                </a:solidFill>
                <a:effectLst/>
                <a:latin typeface="Arial Unicode MS"/>
                <a:ea typeface="JetBrains Mono"/>
              </a:rPr>
              <a:t>           </a:t>
            </a:r>
            <a:r>
              <a:rPr lang="en-US" altLang="zh-TW" sz="1600" dirty="0">
                <a:solidFill>
                  <a:srgbClr val="6A8759"/>
                </a:solidFill>
                <a:latin typeface="Arial Unicode MS"/>
                <a:ea typeface="JetBrains Mono"/>
              </a:rPr>
              <a:t>        </a:t>
            </a: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	Step2</a:t>
            </a:r>
            <a:r>
              <a:rPr kumimoji="0" lang="zh-TW" altLang="en-US" sz="1600" b="0" i="0" u="none" strike="noStrike" cap="none" normalizeH="0" baseline="0" dirty="0">
                <a:ln>
                  <a:noFill/>
                </a:ln>
                <a:solidFill>
                  <a:srgbClr val="6A8759"/>
                </a:solidFill>
                <a:effectLst/>
                <a:latin typeface="Arial Unicode MS"/>
                <a:ea typeface="JetBrains Mono"/>
              </a:rPr>
              <a:t>的相機拍攝結果與手臂位姿的存放資料夾</a:t>
            </a:r>
            <a:endParaRPr kumimoji="0" lang="en-US"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endParaRPr>
          </a:p>
          <a:p>
            <a:pPr lvl="0" eaLnBrk="0" fontAlgn="base" hangingPunct="0">
              <a:spcBef>
                <a:spcPct val="0"/>
              </a:spcBef>
              <a:spcAft>
                <a:spcPct val="0"/>
              </a:spcAft>
            </a:pPr>
            <a:br>
              <a:rPr kumimoji="0" lang="zh-TW" altLang="zh-TW" sz="1600" b="0" i="0" u="none" strike="noStrike" cap="none" normalizeH="0" baseline="0" dirty="0">
                <a:ln>
                  <a:noFill/>
                </a:ln>
                <a:solidFill>
                  <a:srgbClr val="6A8759"/>
                </a:solidFill>
                <a:effectLst/>
                <a:latin typeface="Arial Unicode MS"/>
                <a:ea typeface="JetBrains Mono"/>
              </a:rPr>
            </a:b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--mtx	             </a:t>
            </a:r>
            <a:r>
              <a:rPr kumimoji="0" lang="zh-TW" altLang="zh-TW" sz="1600" b="0" i="0" u="none" strike="noStrike" cap="none" normalizeH="0" baseline="0" dirty="0">
                <a:ln>
                  <a:noFill/>
                </a:ln>
                <a:solidFill>
                  <a:srgbClr val="6A8759"/>
                </a:solidFill>
                <a:effectLst/>
                <a:latin typeface="Arial Unicode MS"/>
                <a:ea typeface="JetBrains Mono"/>
              </a:rPr>
              <a:t>:</a:t>
            </a:r>
            <a:r>
              <a:rPr kumimoji="0" lang="en-US" altLang="zh-TW" sz="1600" b="0" i="0" u="none" strike="noStrike" cap="none" normalizeH="0" baseline="0" dirty="0">
                <a:ln>
                  <a:noFill/>
                </a:ln>
                <a:solidFill>
                  <a:srgbClr val="6A8759"/>
                </a:solidFill>
                <a:effectLst/>
                <a:latin typeface="Arial Unicode MS"/>
                <a:ea typeface="JetBrains Mono"/>
              </a:rPr>
              <a:t>  </a:t>
            </a:r>
            <a:r>
              <a:rPr lang="en-US" altLang="zh-TW" sz="1600" dirty="0">
                <a:solidFill>
                  <a:srgbClr val="6A8759"/>
                </a:solidFill>
                <a:latin typeface="Arial Unicode MS"/>
                <a:ea typeface="JetBrains Mono"/>
              </a:rPr>
              <a:t>Step1</a:t>
            </a:r>
            <a:r>
              <a:rPr lang="zh-TW" altLang="en-US" sz="1600" dirty="0">
                <a:solidFill>
                  <a:srgbClr val="6A8759"/>
                </a:solidFill>
                <a:latin typeface="Arial Unicode MS"/>
                <a:ea typeface="JetBrains Mono"/>
              </a:rPr>
              <a:t>相機校正後的內參</a:t>
            </a:r>
            <a:r>
              <a:rPr lang="en-US" altLang="zh-TW" sz="1600" dirty="0">
                <a:solidFill>
                  <a:srgbClr val="6A8759"/>
                </a:solidFill>
                <a:latin typeface="Arial Unicode MS"/>
                <a:ea typeface="JetBrains Mono"/>
              </a:rPr>
              <a:t>yaml</a:t>
            </a:r>
            <a:r>
              <a:rPr lang="zh-TW" altLang="en-US" sz="1600" dirty="0">
                <a:solidFill>
                  <a:srgbClr val="6A8759"/>
                </a:solidFill>
                <a:latin typeface="Arial Unicode MS"/>
                <a:ea typeface="JetBrains Mono"/>
              </a:rPr>
              <a:t>檔案</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Arial Unicode MS"/>
                <a:ea typeface="JetBrains Mono"/>
              </a:rPr>
              <a:t> </a:t>
            </a:r>
            <a:endParaRPr kumimoji="0" lang="en-US" altLang="zh-TW" sz="1600" b="0" i="0" u="none" strike="noStrike" cap="none" normalizeH="0" baseline="0" dirty="0">
              <a:ln>
                <a:noFill/>
              </a:ln>
              <a:solidFill>
                <a:srgbClr val="6A8759"/>
              </a:solidFill>
              <a:effectLst/>
              <a:latin typeface="Arial Unicode MS"/>
              <a:ea typeface="JetBrains Mono"/>
            </a:endParaRPr>
          </a:p>
          <a:p>
            <a:pPr lvl="0" eaLnBrk="0" fontAlgn="base" hangingPunct="0">
              <a:spcBef>
                <a:spcPct val="0"/>
              </a:spcBef>
              <a:spcAft>
                <a:spcPct val="0"/>
              </a:spcAft>
            </a:pPr>
            <a:br>
              <a:rPr kumimoji="0" lang="zh-TW" altLang="zh-TW" sz="1600" b="0" i="0" u="none" strike="noStrike" cap="none" normalizeH="0" baseline="0" dirty="0">
                <a:ln>
                  <a:noFill/>
                </a:ln>
                <a:solidFill>
                  <a:srgbClr val="6A8759"/>
                </a:solidFill>
                <a:effectLst/>
                <a:latin typeface="Arial Unicode MS"/>
                <a:ea typeface="JetBrains Mono"/>
              </a:rPr>
            </a:b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--save_RT</a:t>
            </a: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en-US"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儲存</a:t>
            </a:r>
            <a:r>
              <a:rPr kumimoji="0" lang="zh-TW" altLang="en-US"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手眼校正後的變換矩陣</a:t>
            </a:r>
            <a:r>
              <a:rPr kumimoji="0" lang="en-US"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a:t>
            </a:r>
            <a:r>
              <a:rPr kumimoji="0" lang="zh-TW" altLang="en-US"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相機相對於手臂末端</a:t>
            </a:r>
            <a:r>
              <a:rPr kumimoji="0" lang="en-US"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a:t>
            </a:r>
            <a:r>
              <a:rPr kumimoji="0" lang="zh-TW" altLang="zh-TW" sz="1600" b="0" i="0" u="none" strike="noStrike" cap="none" normalizeH="0" baseline="0" dirty="0">
                <a:ln>
                  <a:noFill/>
                </a:ln>
                <a:solidFill>
                  <a:srgbClr val="6A8759"/>
                </a:solidFill>
                <a:effectLst/>
                <a:latin typeface="Arial Unicode MS"/>
                <a:ea typeface="JetBrains Mono"/>
              </a:rPr>
              <a:t>  </a:t>
            </a:r>
            <a:r>
              <a:rPr kumimoji="0" lang="zh-TW" altLang="zh-TW" sz="1600" b="0" i="0" u="none" strike="noStrike" cap="none" normalizeH="0" baseline="0" dirty="0">
                <a:ln>
                  <a:noFill/>
                </a:ln>
                <a:solidFill>
                  <a:srgbClr val="6A8759"/>
                </a:solidFill>
                <a:effectLst/>
                <a:latin typeface="細明體" panose="02020509000000000000" pitchFamily="49" charset="-120"/>
                <a:ea typeface="細明體" panose="02020509000000000000" pitchFamily="49" charset="-120"/>
              </a:rPr>
              <a:t>預設</a:t>
            </a:r>
            <a:r>
              <a:rPr kumimoji="0" lang="zh-TW" altLang="zh-TW" sz="1600" b="0" i="0" u="none" strike="noStrike" cap="none" normalizeH="0" baseline="0" dirty="0">
                <a:ln>
                  <a:noFill/>
                </a:ln>
                <a:solidFill>
                  <a:srgbClr val="6A8759"/>
                </a:solidFill>
                <a:effectLst/>
                <a:latin typeface="Arial Unicode MS"/>
                <a:ea typeface="JetBrains Mono"/>
              </a:rPr>
              <a:t>0</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en-US" sz="1600" b="0" i="0" u="none" strike="noStrike" cap="none" normalizeH="0" baseline="0" dirty="0">
                <a:ln>
                  <a:noFill/>
                </a:ln>
                <a:solidFill>
                  <a:srgbClr val="6A8759"/>
                </a:solidFill>
                <a:effectLst/>
                <a:latin typeface="Arial Unicode MS"/>
                <a:ea typeface="JetBrains Mono"/>
              </a:rPr>
              <a:t>不儲存</a:t>
            </a:r>
            <a:endParaRPr lang="en-US" altLang="zh-TW" sz="1600" dirty="0">
              <a:solidFill>
                <a:srgbClr val="6A8759"/>
              </a:solidFill>
              <a:latin typeface="Arial Unicode MS"/>
              <a:ea typeface="JetBrains Mono"/>
            </a:endParaRPr>
          </a:p>
          <a:p>
            <a:pPr lvl="0" eaLnBrk="0" fontAlgn="base" hangingPunct="0">
              <a:spcBef>
                <a:spcPct val="0"/>
              </a:spcBef>
              <a:spcAft>
                <a:spcPct val="0"/>
              </a:spcAft>
            </a:pPr>
            <a:endParaRPr kumimoji="0" lang="en-US" altLang="zh-TW" sz="1600" b="0" i="0" u="none" strike="noStrike" cap="none" normalizeH="0" baseline="0" dirty="0">
              <a:ln>
                <a:noFill/>
              </a:ln>
              <a:solidFill>
                <a:srgbClr val="6A8759"/>
              </a:solidFill>
              <a:effectLst/>
              <a:latin typeface="Arial Unicode MS"/>
              <a:ea typeface="JetBrains Mono"/>
            </a:endParaRPr>
          </a:p>
          <a:p>
            <a:pPr lvl="0" eaLnBrk="0" fontAlgn="base" hangingPunct="0">
              <a:spcBef>
                <a:spcPct val="0"/>
              </a:spcBef>
              <a:spcAft>
                <a:spcPct val="0"/>
              </a:spcAft>
            </a:pPr>
            <a:r>
              <a:rPr kumimoji="0" lang="zh-TW" altLang="en-US" sz="1600" b="0" i="0" u="none" strike="noStrike" cap="none" normalizeH="0" baseline="0" dirty="0">
                <a:ln>
                  <a:noFill/>
                </a:ln>
                <a:solidFill>
                  <a:srgbClr val="6A8759"/>
                </a:solidFill>
                <a:effectLst/>
                <a:latin typeface="Arial Unicode MS"/>
                <a:ea typeface="JetBrains Mono"/>
              </a:rPr>
              <a:t>   </a:t>
            </a:r>
            <a:r>
              <a:rPr kumimoji="0" lang="en-US" altLang="zh-TW" sz="1600" b="0" i="0" u="none" strike="noStrike" cap="none" normalizeH="0" baseline="0" dirty="0">
                <a:ln>
                  <a:noFill/>
                </a:ln>
                <a:solidFill>
                  <a:srgbClr val="6A8759"/>
                </a:solidFill>
                <a:effectLst/>
                <a:latin typeface="Arial Unicode MS"/>
                <a:ea typeface="JetBrains Mono"/>
              </a:rPr>
              <a:t>--show_RT_validate : </a:t>
            </a:r>
            <a:r>
              <a:rPr kumimoji="0" lang="zh-TW" altLang="en-US" sz="1600" b="0" i="0" u="none" strike="noStrike" cap="none" normalizeH="0" baseline="0" dirty="0">
                <a:ln>
                  <a:noFill/>
                </a:ln>
                <a:solidFill>
                  <a:srgbClr val="6A8759"/>
                </a:solidFill>
                <a:effectLst/>
                <a:latin typeface="Arial Unicode MS"/>
                <a:ea typeface="JetBrains Mono"/>
              </a:rPr>
              <a:t>在</a:t>
            </a:r>
            <a:r>
              <a:rPr kumimoji="0" lang="en-US" altLang="zh-TW" sz="1600" b="0" i="0" u="none" strike="noStrike" cap="none" normalizeH="0" baseline="0" dirty="0">
                <a:ln>
                  <a:noFill/>
                </a:ln>
                <a:solidFill>
                  <a:srgbClr val="6A8759"/>
                </a:solidFill>
                <a:effectLst/>
                <a:latin typeface="Arial Unicode MS"/>
                <a:ea typeface="JetBrains Mono"/>
              </a:rPr>
              <a:t>cmd</a:t>
            </a:r>
            <a:r>
              <a:rPr kumimoji="0" lang="zh-TW" altLang="en-US" sz="1600" b="0" i="0" u="none" strike="noStrike" cap="none" normalizeH="0" baseline="0" dirty="0">
                <a:ln>
                  <a:noFill/>
                </a:ln>
                <a:solidFill>
                  <a:srgbClr val="6A8759"/>
                </a:solidFill>
                <a:effectLst/>
                <a:latin typeface="Arial Unicode MS"/>
                <a:ea typeface="JetBrains Mono"/>
              </a:rPr>
              <a:t>下秀出每一張棋盤格相片的標定結果與手臂姿態的驗證結   </a:t>
            </a:r>
            <a:r>
              <a:rPr kumimoji="0" lang="en-US" altLang="zh-TW" sz="1600" b="0" i="0" u="none" strike="noStrike" cap="none" normalizeH="0" baseline="0" dirty="0">
                <a:ln>
                  <a:noFill/>
                </a:ln>
                <a:solidFill>
                  <a:srgbClr val="6A8759"/>
                </a:solidFill>
                <a:effectLst/>
                <a:latin typeface="Arial Unicode MS"/>
                <a:ea typeface="JetBrains Mono"/>
              </a:rPr>
              <a:t>			</a:t>
            </a:r>
            <a:r>
              <a:rPr kumimoji="0" lang="zh-TW" altLang="en-US" sz="1600" b="0" i="0" u="none" strike="noStrike" cap="none" normalizeH="0" baseline="0" dirty="0">
                <a:ln>
                  <a:noFill/>
                </a:ln>
                <a:solidFill>
                  <a:srgbClr val="6A8759"/>
                </a:solidFill>
                <a:effectLst/>
                <a:latin typeface="Arial Unicode MS"/>
                <a:ea typeface="JetBrains Mono"/>
              </a:rPr>
              <a:t>果，預設為</a:t>
            </a:r>
            <a:r>
              <a:rPr kumimoji="0" lang="en-US" altLang="zh-TW" sz="1600" b="0" i="0" u="none" strike="noStrike" cap="none" normalizeH="0" baseline="0" dirty="0">
                <a:ln>
                  <a:noFill/>
                </a:ln>
                <a:solidFill>
                  <a:srgbClr val="6A8759"/>
                </a:solidFill>
                <a:effectLst/>
                <a:latin typeface="Arial Unicode MS"/>
                <a:ea typeface="JetBrains Mono"/>
              </a:rPr>
              <a:t>1 </a:t>
            </a:r>
            <a:r>
              <a:rPr lang="zh-TW" altLang="en-US" sz="1600" dirty="0">
                <a:solidFill>
                  <a:srgbClr val="6A8759"/>
                </a:solidFill>
                <a:latin typeface="Arial Unicode MS"/>
                <a:ea typeface="JetBrains Mono"/>
              </a:rPr>
              <a:t>秀出結果</a:t>
            </a:r>
            <a:endParaRPr kumimoji="0" lang="en-US" altLang="zh-TW" sz="1600" b="0" i="0" u="none" strike="noStrike" cap="none" normalizeH="0" baseline="0" dirty="0">
              <a:ln>
                <a:noFill/>
              </a:ln>
              <a:solidFill>
                <a:srgbClr val="6A8759"/>
              </a:solidFill>
              <a:effectLst/>
              <a:latin typeface="Arial Unicode MS"/>
              <a:ea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600" b="0" i="0" u="none" strike="noStrike" cap="none" normalizeH="0" baseline="0" dirty="0">
                <a:ln>
                  <a:noFill/>
                </a:ln>
                <a:solidFill>
                  <a:srgbClr val="6A8759"/>
                </a:solidFill>
                <a:effectLst/>
                <a:latin typeface="Arial Unicode MS"/>
                <a:ea typeface="JetBrains Mono"/>
              </a:rPr>
              <a:t>   </a:t>
            </a:r>
            <a:br>
              <a:rPr kumimoji="0" lang="zh-TW" altLang="zh-TW" sz="1600" b="0" i="0" u="none" strike="noStrike" cap="none" normalizeH="0" baseline="0" dirty="0">
                <a:ln>
                  <a:noFill/>
                </a:ln>
                <a:solidFill>
                  <a:srgbClr val="6A8759"/>
                </a:solidFill>
                <a:effectLst/>
                <a:latin typeface="Arial Unicode MS"/>
                <a:ea typeface="JetBrains Mono"/>
              </a:rPr>
            </a:br>
            <a:r>
              <a:rPr kumimoji="0" lang="zh-TW" altLang="zh-TW" sz="1600" b="0" i="0" u="none" strike="noStrike" cap="none" normalizeH="0" baseline="0" dirty="0">
                <a:ln>
                  <a:noFill/>
                </a:ln>
                <a:solidFill>
                  <a:srgbClr val="6A8759"/>
                </a:solidFill>
                <a:effectLst/>
                <a:latin typeface="Arial Unicode MS"/>
                <a:ea typeface="JetBrains Mono"/>
              </a:rPr>
              <a:t>'''</a:t>
            </a:r>
            <a:endParaRPr kumimoji="0" lang="zh-TW" altLang="zh-TW" sz="4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81706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5B95D15-709A-B91D-6C55-F82751A0658B}"/>
              </a:ext>
            </a:extLst>
          </p:cNvPr>
          <p:cNvSpPr>
            <a:spLocks noGrp="1"/>
          </p:cNvSpPr>
          <p:nvPr>
            <p:ph type="title"/>
          </p:nvPr>
        </p:nvSpPr>
        <p:spPr>
          <a:xfrm>
            <a:off x="887266" y="208379"/>
            <a:ext cx="10515600" cy="1325563"/>
          </a:xfrm>
        </p:spPr>
        <p:txBody>
          <a:bodyPr/>
          <a:lstStyle/>
          <a:p>
            <a:r>
              <a:rPr lang="en-US" altLang="zh-TW" dirty="0"/>
              <a:t>HandEye_calibration.py </a:t>
            </a:r>
            <a:r>
              <a:rPr lang="zh-TW" altLang="en-US" dirty="0"/>
              <a:t>程式 </a:t>
            </a:r>
            <a:r>
              <a:rPr lang="en-US" altLang="zh-TW" dirty="0"/>
              <a:t>(</a:t>
            </a:r>
            <a:r>
              <a:rPr lang="zh-TW" altLang="en-US" dirty="0"/>
              <a:t>手眼標定</a:t>
            </a:r>
            <a:r>
              <a:rPr lang="en-US" altLang="zh-TW" dirty="0"/>
              <a:t>)</a:t>
            </a:r>
            <a:endParaRPr lang="zh-TW" altLang="en-US" dirty="0"/>
          </a:p>
        </p:txBody>
      </p:sp>
      <p:sp>
        <p:nvSpPr>
          <p:cNvPr id="3" name="內容版面配置區 2">
            <a:extLst>
              <a:ext uri="{FF2B5EF4-FFF2-40B4-BE49-F238E27FC236}">
                <a16:creationId xmlns:a16="http://schemas.microsoft.com/office/drawing/2014/main" id="{31D7CC73-2F00-117A-52F8-5FBD094E64CE}"/>
              </a:ext>
            </a:extLst>
          </p:cNvPr>
          <p:cNvSpPr>
            <a:spLocks noGrp="1"/>
          </p:cNvSpPr>
          <p:nvPr>
            <p:ph idx="1"/>
          </p:nvPr>
        </p:nvSpPr>
        <p:spPr>
          <a:xfrm>
            <a:off x="0" y="1635501"/>
            <a:ext cx="10515600" cy="4351338"/>
          </a:xfrm>
        </p:spPr>
        <p:txBody>
          <a:bodyPr/>
          <a:lstStyle/>
          <a:p>
            <a:r>
              <a:rPr lang="zh-TW" altLang="en-US" dirty="0"/>
              <a:t>該程式一共執行</a:t>
            </a:r>
            <a:r>
              <a:rPr lang="en-US" altLang="zh-TW" dirty="0"/>
              <a:t>6</a:t>
            </a:r>
            <a:r>
              <a:rPr lang="zh-TW" altLang="en-US" dirty="0"/>
              <a:t>個函數，如下</a:t>
            </a:r>
            <a:endParaRPr lang="en-US" altLang="zh-TW" dirty="0"/>
          </a:p>
          <a:p>
            <a:r>
              <a:rPr lang="zh-TW" altLang="en-US" dirty="0"/>
              <a:t>主程式</a:t>
            </a:r>
            <a:r>
              <a:rPr lang="en-US" altLang="zh-TW" dirty="0"/>
              <a:t>(HandEye_calibration.py )</a:t>
            </a:r>
          </a:p>
          <a:p>
            <a:endParaRPr lang="en-US" altLang="zh-TW" dirty="0"/>
          </a:p>
          <a:p>
            <a:pPr marL="0" indent="0">
              <a:buNone/>
            </a:pPr>
            <a:endParaRPr lang="en-US" altLang="zh-TW" sz="1200" dirty="0"/>
          </a:p>
          <a:p>
            <a:r>
              <a:rPr lang="zh-TW" altLang="en-US" dirty="0"/>
              <a:t>副程式</a:t>
            </a:r>
            <a:r>
              <a:rPr lang="en-US" altLang="zh-TW" dirty="0"/>
              <a:t>(SDK.py)</a:t>
            </a:r>
          </a:p>
          <a:p>
            <a:endParaRPr lang="en-US" altLang="zh-TW" dirty="0"/>
          </a:p>
          <a:p>
            <a:endParaRPr lang="en-US" altLang="zh-TW" dirty="0"/>
          </a:p>
        </p:txBody>
      </p:sp>
      <p:sp>
        <p:nvSpPr>
          <p:cNvPr id="5" name="Rectangle 2">
            <a:extLst>
              <a:ext uri="{FF2B5EF4-FFF2-40B4-BE49-F238E27FC236}">
                <a16:creationId xmlns:a16="http://schemas.microsoft.com/office/drawing/2014/main" id="{7F8A4840-E558-7ECB-654E-2F1BCF6E55AF}"/>
              </a:ext>
            </a:extLst>
          </p:cNvPr>
          <p:cNvSpPr>
            <a:spLocks noChangeArrowheads="1"/>
          </p:cNvSpPr>
          <p:nvPr/>
        </p:nvSpPr>
        <p:spPr bwMode="auto">
          <a:xfrm>
            <a:off x="481799" y="2810703"/>
            <a:ext cx="11399852" cy="338554"/>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600" b="0" i="0" u="none" strike="noStrike" cap="none" normalizeH="0" baseline="0" dirty="0">
                <a:ln>
                  <a:noFill/>
                </a:ln>
                <a:solidFill>
                  <a:srgbClr val="FFC66D"/>
                </a:solidFill>
                <a:effectLst/>
                <a:latin typeface="Arial Unicode MS"/>
                <a:ea typeface="JetBrains Mono"/>
              </a:rPr>
              <a:t>HandEye_Calibration</a:t>
            </a:r>
            <a:r>
              <a:rPr kumimoji="0" lang="zh-TW" altLang="zh-TW" sz="1600" b="0" i="0" u="none" strike="noStrike" cap="none" normalizeH="0" baseline="0" dirty="0">
                <a:ln>
                  <a:noFill/>
                </a:ln>
                <a:solidFill>
                  <a:srgbClr val="A9B7C6"/>
                </a:solidFill>
                <a:effectLst/>
                <a:latin typeface="Arial Unicode MS"/>
                <a:ea typeface="JetBrains Mono"/>
              </a:rPr>
              <a:t>(file</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camera_matrix</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chess_board_x_num=</a:t>
            </a:r>
            <a:r>
              <a:rPr kumimoji="0" lang="zh-TW" altLang="zh-TW" sz="1600" b="0" i="0" u="none" strike="noStrike" cap="none" normalizeH="0" baseline="0" dirty="0">
                <a:ln>
                  <a:noFill/>
                </a:ln>
                <a:solidFill>
                  <a:srgbClr val="6897BB"/>
                </a:solidFill>
                <a:effectLst/>
                <a:latin typeface="Arial Unicode MS"/>
                <a:ea typeface="JetBrains Mono"/>
              </a:rPr>
              <a:t>8</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chess_board_y_num=</a:t>
            </a:r>
            <a:r>
              <a:rPr kumimoji="0" lang="zh-TW" altLang="zh-TW" sz="1600" b="0" i="0" u="none" strike="noStrike" cap="none" normalizeH="0" baseline="0" dirty="0">
                <a:ln>
                  <a:noFill/>
                </a:ln>
                <a:solidFill>
                  <a:srgbClr val="6897BB"/>
                </a:solidFill>
                <a:effectLst/>
                <a:latin typeface="Arial Unicode MS"/>
                <a:ea typeface="JetBrains Mono"/>
              </a:rPr>
              <a:t>6</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save_RT=</a:t>
            </a:r>
            <a:r>
              <a:rPr kumimoji="0" lang="zh-TW" altLang="zh-TW" sz="1600" b="0" i="0" u="none" strike="noStrike" cap="none" normalizeH="0" baseline="0" dirty="0">
                <a:ln>
                  <a:noFill/>
                </a:ln>
                <a:solidFill>
                  <a:srgbClr val="6897BB"/>
                </a:solidFill>
                <a:effectLst/>
                <a:latin typeface="Arial Unicode MS"/>
                <a:ea typeface="JetBrains Mono"/>
              </a:rPr>
              <a:t>0</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show_RT_validate=</a:t>
            </a:r>
            <a:r>
              <a:rPr kumimoji="0" lang="zh-TW" altLang="zh-TW" sz="1600" b="0" i="0" u="none" strike="noStrike" cap="none" normalizeH="0" baseline="0" dirty="0">
                <a:ln>
                  <a:noFill/>
                </a:ln>
                <a:solidFill>
                  <a:srgbClr val="6897BB"/>
                </a:solidFill>
                <a:effectLst/>
                <a:latin typeface="Arial Unicode MS"/>
                <a:ea typeface="JetBrains Mono"/>
              </a:rPr>
              <a:t>1</a:t>
            </a:r>
            <a:r>
              <a:rPr kumimoji="0" lang="zh-TW" altLang="zh-TW" sz="1600" b="0" i="0" u="none" strike="noStrike" cap="none" normalizeH="0" baseline="0" dirty="0">
                <a:ln>
                  <a:noFill/>
                </a:ln>
                <a:solidFill>
                  <a:srgbClr val="A9B7C6"/>
                </a:solidFill>
                <a:effectLst/>
                <a:latin typeface="Arial Unicode MS"/>
                <a:ea typeface="JetBrains Mono"/>
              </a:rPr>
              <a:t>)</a:t>
            </a:r>
            <a:endParaRPr kumimoji="0" lang="zh-TW" altLang="zh-TW" sz="4000" b="0" i="0" u="none" strike="noStrike" cap="none" normalizeH="0" baseline="0" dirty="0">
              <a:ln>
                <a:noFill/>
              </a:ln>
              <a:solidFill>
                <a:schemeClr val="tx1"/>
              </a:solidFill>
              <a:effectLst/>
              <a:latin typeface="Arial" panose="020B0604020202020204" pitchFamily="34" charset="0"/>
            </a:endParaRPr>
          </a:p>
        </p:txBody>
      </p:sp>
      <p:sp>
        <p:nvSpPr>
          <p:cNvPr id="7" name="Rectangle 4">
            <a:extLst>
              <a:ext uri="{FF2B5EF4-FFF2-40B4-BE49-F238E27FC236}">
                <a16:creationId xmlns:a16="http://schemas.microsoft.com/office/drawing/2014/main" id="{5A2864C9-92B4-2457-4ABB-C78818BADF8A}"/>
              </a:ext>
            </a:extLst>
          </p:cNvPr>
          <p:cNvSpPr>
            <a:spLocks noChangeArrowheads="1"/>
          </p:cNvSpPr>
          <p:nvPr/>
        </p:nvSpPr>
        <p:spPr bwMode="auto">
          <a:xfrm>
            <a:off x="481799" y="4073087"/>
            <a:ext cx="10921067" cy="255454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600" b="0" i="0" u="none" strike="noStrike" cap="none" normalizeH="0" baseline="0" dirty="0">
                <a:ln>
                  <a:noFill/>
                </a:ln>
                <a:solidFill>
                  <a:srgbClr val="FFC66D"/>
                </a:solidFill>
                <a:effectLst/>
                <a:latin typeface="Arial Unicode MS"/>
                <a:ea typeface="JetBrains Mono"/>
              </a:rPr>
              <a:t>define_chess</a:t>
            </a:r>
            <a:r>
              <a:rPr kumimoji="0" lang="zh-TW" altLang="zh-TW" sz="1600" b="0" i="0" u="none" strike="noStrike" cap="none" normalizeH="0" baseline="0" dirty="0">
                <a:ln>
                  <a:noFill/>
                </a:ln>
                <a:solidFill>
                  <a:srgbClr val="A9B7C6"/>
                </a:solidFill>
                <a:effectLst/>
                <a:latin typeface="Arial Unicode MS"/>
                <a:ea typeface="JetBrains Mono"/>
              </a:rPr>
              <a:t>(chess_board_x_num</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chess_board_y_num</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square_size)</a:t>
            </a:r>
            <a:endParaRPr kumimoji="0" lang="en-US" altLang="zh-TW" sz="1600" b="0" i="0" u="none" strike="noStrike" cap="none" normalizeH="0" baseline="0" dirty="0">
              <a:ln>
                <a:noFill/>
              </a:ln>
              <a:solidFill>
                <a:srgbClr val="A9B7C6"/>
              </a:solidFill>
              <a:effectLst/>
              <a:latin typeface="Arial Unicode MS"/>
              <a:ea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TW" sz="1600" b="0" i="0" u="none" strike="noStrike" cap="none" normalizeH="0" baseline="0" dirty="0">
              <a:ln>
                <a:noFill/>
              </a:ln>
              <a:solidFill>
                <a:srgbClr val="A9B7C6"/>
              </a:solidFill>
              <a:effectLst/>
              <a:latin typeface="Arial Unicode MS"/>
              <a:ea typeface="JetBrains Mono"/>
            </a:endParaRPr>
          </a:p>
          <a:p>
            <a:pPr eaLnBrk="0" fontAlgn="base" hangingPunct="0">
              <a:spcBef>
                <a:spcPct val="0"/>
              </a:spcBef>
              <a:spcAft>
                <a:spcPct val="0"/>
              </a:spcAft>
            </a:pPr>
            <a:r>
              <a:rPr kumimoji="0" lang="zh-TW" altLang="zh-TW" sz="1600" b="0" i="0" u="none" strike="noStrike" cap="none" normalizeH="0" baseline="0" dirty="0">
                <a:ln>
                  <a:noFill/>
                </a:ln>
                <a:solidFill>
                  <a:srgbClr val="FFC66D"/>
                </a:solidFill>
                <a:effectLst/>
                <a:latin typeface="Arial Unicode MS"/>
                <a:ea typeface="JetBrains Mono"/>
              </a:rPr>
              <a:t>draw</a:t>
            </a:r>
            <a:r>
              <a:rPr kumimoji="0" lang="zh-TW" altLang="zh-TW" sz="1600" b="0" i="0" u="none" strike="noStrike" cap="none" normalizeH="0" baseline="0" dirty="0">
                <a:ln>
                  <a:noFill/>
                </a:ln>
                <a:solidFill>
                  <a:srgbClr val="A9B7C6"/>
                </a:solidFill>
                <a:effectLst/>
                <a:latin typeface="Arial Unicode MS"/>
                <a:ea typeface="JetBrains Mono"/>
              </a:rPr>
              <a:t>(img</a:t>
            </a:r>
            <a:r>
              <a:rPr kumimoji="0" lang="zh-TW" altLang="zh-TW" sz="1600" b="0" i="0" u="none" strike="noStrike" cap="none" normalizeH="0" baseline="0" dirty="0">
                <a:ln>
                  <a:noFill/>
                </a:ln>
                <a:solidFill>
                  <a:srgbClr val="CC7832"/>
                </a:solidFill>
                <a:effectLst/>
                <a:latin typeface="Arial Unicode MS"/>
                <a:ea typeface="JetBrains Mono"/>
              </a:rPr>
              <a:t>, </a:t>
            </a:r>
            <a:r>
              <a:rPr kumimoji="0" lang="zh-TW" altLang="zh-TW" sz="1600" b="0" i="0" u="none" strike="noStrike" cap="none" normalizeH="0" baseline="0" dirty="0">
                <a:ln>
                  <a:noFill/>
                </a:ln>
                <a:solidFill>
                  <a:srgbClr val="A9B7C6"/>
                </a:solidFill>
                <a:effectLst/>
                <a:latin typeface="Arial Unicode MS"/>
                <a:ea typeface="JetBrains Mono"/>
              </a:rPr>
              <a:t>corners</a:t>
            </a:r>
            <a:r>
              <a:rPr kumimoji="0" lang="zh-TW" altLang="zh-TW" sz="1600" b="0" i="0" u="none" strike="noStrike" cap="none" normalizeH="0" baseline="0" dirty="0">
                <a:ln>
                  <a:noFill/>
                </a:ln>
                <a:solidFill>
                  <a:srgbClr val="CC7832"/>
                </a:solidFill>
                <a:effectLst/>
                <a:latin typeface="Arial Unicode MS"/>
                <a:ea typeface="JetBrains Mono"/>
              </a:rPr>
              <a:t>, </a:t>
            </a:r>
            <a:r>
              <a:rPr kumimoji="0" lang="zh-TW" altLang="zh-TW" sz="1600" b="0" i="0" u="none" strike="noStrike" cap="none" normalizeH="0" baseline="0" dirty="0">
                <a:ln>
                  <a:noFill/>
                </a:ln>
                <a:solidFill>
                  <a:srgbClr val="A9B7C6"/>
                </a:solidFill>
                <a:effectLst/>
                <a:latin typeface="Arial Unicode MS"/>
                <a:ea typeface="JetBrains Mono"/>
              </a:rPr>
              <a:t>imgpts</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tvecs)</a:t>
            </a:r>
            <a:endParaRPr kumimoji="0" lang="en-US" altLang="zh-TW" sz="1600" b="0" i="0" u="none" strike="noStrike" cap="none" normalizeH="0" baseline="0" dirty="0">
              <a:ln>
                <a:noFill/>
              </a:ln>
              <a:solidFill>
                <a:srgbClr val="A9B7C6"/>
              </a:solidFill>
              <a:effectLst/>
              <a:latin typeface="Arial Unicode MS"/>
              <a:ea typeface="JetBrains Mono"/>
            </a:endParaRPr>
          </a:p>
          <a:p>
            <a:pPr eaLnBrk="0" fontAlgn="base" hangingPunct="0">
              <a:spcBef>
                <a:spcPct val="0"/>
              </a:spcBef>
              <a:spcAft>
                <a:spcPct val="0"/>
              </a:spcAft>
            </a:pPr>
            <a:endParaRPr kumimoji="0" lang="zh-TW" altLang="zh-TW"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r>
              <a:rPr kumimoji="0" lang="zh-TW" altLang="zh-TW" sz="1600" b="0" i="0" u="none" strike="noStrike" cap="none" normalizeH="0" baseline="0" dirty="0">
                <a:ln>
                  <a:noFill/>
                </a:ln>
                <a:solidFill>
                  <a:srgbClr val="FFC66D"/>
                </a:solidFill>
                <a:effectLst/>
                <a:latin typeface="Arial Unicode MS"/>
                <a:ea typeface="JetBrains Mono"/>
              </a:rPr>
              <a:t>myRPY2R_robot</a:t>
            </a:r>
            <a:r>
              <a:rPr kumimoji="0" lang="zh-TW" altLang="zh-TW" sz="1600" b="0" i="0" u="none" strike="noStrike" cap="none" normalizeH="0" baseline="0" dirty="0">
                <a:ln>
                  <a:noFill/>
                </a:ln>
                <a:solidFill>
                  <a:srgbClr val="A9B7C6"/>
                </a:solidFill>
                <a:effectLst/>
                <a:latin typeface="Arial Unicode MS"/>
                <a:ea typeface="JetBrains Mono"/>
              </a:rPr>
              <a:t>(x</a:t>
            </a:r>
            <a:r>
              <a:rPr kumimoji="0" lang="zh-TW" altLang="zh-TW" sz="1600" b="0" i="0" u="none" strike="noStrike" cap="none" normalizeH="0" baseline="0" dirty="0">
                <a:ln>
                  <a:noFill/>
                </a:ln>
                <a:solidFill>
                  <a:srgbClr val="CC7832"/>
                </a:solidFill>
                <a:effectLst/>
                <a:latin typeface="Arial Unicode MS"/>
                <a:ea typeface="JetBrains Mono"/>
              </a:rPr>
              <a:t>, </a:t>
            </a:r>
            <a:r>
              <a:rPr kumimoji="0" lang="zh-TW" altLang="zh-TW" sz="1600" b="0" i="0" u="none" strike="noStrike" cap="none" normalizeH="0" baseline="0" dirty="0">
                <a:ln>
                  <a:noFill/>
                </a:ln>
                <a:solidFill>
                  <a:srgbClr val="A9B7C6"/>
                </a:solidFill>
                <a:effectLst/>
                <a:latin typeface="Arial Unicode MS"/>
                <a:ea typeface="JetBrains Mono"/>
              </a:rPr>
              <a:t>y</a:t>
            </a:r>
            <a:r>
              <a:rPr kumimoji="0" lang="zh-TW" altLang="zh-TW" sz="1600" b="0" i="0" u="none" strike="noStrike" cap="none" normalizeH="0" baseline="0" dirty="0">
                <a:ln>
                  <a:noFill/>
                </a:ln>
                <a:solidFill>
                  <a:srgbClr val="CC7832"/>
                </a:solidFill>
                <a:effectLst/>
                <a:latin typeface="Arial Unicode MS"/>
                <a:ea typeface="JetBrains Mono"/>
              </a:rPr>
              <a:t>, </a:t>
            </a:r>
            <a:r>
              <a:rPr kumimoji="0" lang="zh-TW" altLang="zh-TW" sz="1600" b="0" i="0" u="none" strike="noStrike" cap="none" normalizeH="0" baseline="0" dirty="0">
                <a:ln>
                  <a:noFill/>
                </a:ln>
                <a:solidFill>
                  <a:srgbClr val="A9B7C6"/>
                </a:solidFill>
                <a:effectLst/>
                <a:latin typeface="Arial Unicode MS"/>
                <a:ea typeface="JetBrains Mono"/>
              </a:rPr>
              <a:t>z)</a:t>
            </a:r>
            <a:endParaRPr kumimoji="0" lang="en-US" altLang="zh-TW" sz="1600" b="0" i="0" u="none" strike="noStrike" cap="none" normalizeH="0" baseline="0" dirty="0">
              <a:ln>
                <a:noFill/>
              </a:ln>
              <a:solidFill>
                <a:srgbClr val="A9B7C6"/>
              </a:solidFill>
              <a:effectLst/>
              <a:latin typeface="Arial Unicode MS"/>
              <a:ea typeface="JetBrains Mono"/>
            </a:endParaRPr>
          </a:p>
          <a:p>
            <a:pPr eaLnBrk="0" fontAlgn="base" hangingPunct="0">
              <a:spcBef>
                <a:spcPct val="0"/>
              </a:spcBef>
              <a:spcAft>
                <a:spcPct val="0"/>
              </a:spcAft>
            </a:pPr>
            <a:endParaRPr kumimoji="0" lang="zh-TW" altLang="zh-TW"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r>
              <a:rPr kumimoji="0" lang="zh-TW" altLang="zh-TW" sz="1600" b="0" i="0" u="none" strike="noStrike" cap="none" normalizeH="0" baseline="0" dirty="0">
                <a:ln>
                  <a:noFill/>
                </a:ln>
                <a:solidFill>
                  <a:srgbClr val="FFC66D"/>
                </a:solidFill>
                <a:effectLst/>
                <a:latin typeface="Arial Unicode MS"/>
                <a:ea typeface="JetBrains Mono"/>
              </a:rPr>
              <a:t>pose_robot</a:t>
            </a:r>
            <a:r>
              <a:rPr kumimoji="0" lang="zh-TW" altLang="zh-TW" sz="1600" b="0" i="0" u="none" strike="noStrike" cap="none" normalizeH="0" baseline="0" dirty="0">
                <a:ln>
                  <a:noFill/>
                </a:ln>
                <a:solidFill>
                  <a:srgbClr val="A9B7C6"/>
                </a:solidFill>
                <a:effectLst/>
                <a:latin typeface="Arial Unicode MS"/>
                <a:ea typeface="JetBrains Mono"/>
              </a:rPr>
              <a:t>(x</a:t>
            </a:r>
            <a:r>
              <a:rPr kumimoji="0" lang="zh-TW" altLang="zh-TW" sz="1600" b="0" i="0" u="none" strike="noStrike" cap="none" normalizeH="0" baseline="0" dirty="0">
                <a:ln>
                  <a:noFill/>
                </a:ln>
                <a:solidFill>
                  <a:srgbClr val="CC7832"/>
                </a:solidFill>
                <a:effectLst/>
                <a:latin typeface="Arial Unicode MS"/>
                <a:ea typeface="JetBrains Mono"/>
              </a:rPr>
              <a:t>, </a:t>
            </a:r>
            <a:r>
              <a:rPr kumimoji="0" lang="zh-TW" altLang="zh-TW" sz="1600" b="0" i="0" u="none" strike="noStrike" cap="none" normalizeH="0" baseline="0" dirty="0">
                <a:ln>
                  <a:noFill/>
                </a:ln>
                <a:solidFill>
                  <a:srgbClr val="A9B7C6"/>
                </a:solidFill>
                <a:effectLst/>
                <a:latin typeface="Arial Unicode MS"/>
                <a:ea typeface="JetBrains Mono"/>
              </a:rPr>
              <a:t>y</a:t>
            </a:r>
            <a:r>
              <a:rPr kumimoji="0" lang="zh-TW" altLang="zh-TW" sz="1600" b="0" i="0" u="none" strike="noStrike" cap="none" normalizeH="0" baseline="0" dirty="0">
                <a:ln>
                  <a:noFill/>
                </a:ln>
                <a:solidFill>
                  <a:srgbClr val="CC7832"/>
                </a:solidFill>
                <a:effectLst/>
                <a:latin typeface="Arial Unicode MS"/>
                <a:ea typeface="JetBrains Mono"/>
              </a:rPr>
              <a:t>, </a:t>
            </a:r>
            <a:r>
              <a:rPr kumimoji="0" lang="zh-TW" altLang="zh-TW" sz="1600" b="0" i="0" u="none" strike="noStrike" cap="none" normalizeH="0" baseline="0" dirty="0">
                <a:ln>
                  <a:noFill/>
                </a:ln>
                <a:solidFill>
                  <a:srgbClr val="A9B7C6"/>
                </a:solidFill>
                <a:effectLst/>
                <a:latin typeface="Arial Unicode MS"/>
                <a:ea typeface="JetBrains Mono"/>
              </a:rPr>
              <a:t>z</a:t>
            </a:r>
            <a:r>
              <a:rPr kumimoji="0" lang="zh-TW" altLang="zh-TW" sz="1600" b="0" i="0" u="none" strike="noStrike" cap="none" normalizeH="0" baseline="0" dirty="0">
                <a:ln>
                  <a:noFill/>
                </a:ln>
                <a:solidFill>
                  <a:srgbClr val="CC7832"/>
                </a:solidFill>
                <a:effectLst/>
                <a:latin typeface="Arial Unicode MS"/>
                <a:ea typeface="JetBrains Mono"/>
              </a:rPr>
              <a:t>, </a:t>
            </a:r>
            <a:r>
              <a:rPr kumimoji="0" lang="zh-TW" altLang="zh-TW" sz="1600" b="0" i="0" u="none" strike="noStrike" cap="none" normalizeH="0" baseline="0" dirty="0">
                <a:ln>
                  <a:noFill/>
                </a:ln>
                <a:solidFill>
                  <a:srgbClr val="A9B7C6"/>
                </a:solidFill>
                <a:effectLst/>
                <a:latin typeface="Arial Unicode MS"/>
                <a:ea typeface="JetBrains Mono"/>
              </a:rPr>
              <a:t>Tx</a:t>
            </a:r>
            <a:r>
              <a:rPr kumimoji="0" lang="zh-TW" altLang="zh-TW" sz="1600" b="0" i="0" u="none" strike="noStrike" cap="none" normalizeH="0" baseline="0" dirty="0">
                <a:ln>
                  <a:noFill/>
                </a:ln>
                <a:solidFill>
                  <a:srgbClr val="CC7832"/>
                </a:solidFill>
                <a:effectLst/>
                <a:latin typeface="Arial Unicode MS"/>
                <a:ea typeface="JetBrains Mono"/>
              </a:rPr>
              <a:t>, </a:t>
            </a:r>
            <a:r>
              <a:rPr kumimoji="0" lang="zh-TW" altLang="zh-TW" sz="1600" b="0" i="0" u="none" strike="noStrike" cap="none" normalizeH="0" baseline="0" dirty="0">
                <a:ln>
                  <a:noFill/>
                </a:ln>
                <a:solidFill>
                  <a:srgbClr val="A9B7C6"/>
                </a:solidFill>
                <a:effectLst/>
                <a:latin typeface="Arial Unicode MS"/>
                <a:ea typeface="JetBrains Mono"/>
              </a:rPr>
              <a:t>Ty</a:t>
            </a:r>
            <a:r>
              <a:rPr kumimoji="0" lang="zh-TW" altLang="zh-TW" sz="1600" b="0" i="0" u="none" strike="noStrike" cap="none" normalizeH="0" baseline="0" dirty="0">
                <a:ln>
                  <a:noFill/>
                </a:ln>
                <a:solidFill>
                  <a:srgbClr val="CC7832"/>
                </a:solidFill>
                <a:effectLst/>
                <a:latin typeface="Arial Unicode MS"/>
                <a:ea typeface="JetBrains Mono"/>
              </a:rPr>
              <a:t>, </a:t>
            </a:r>
            <a:r>
              <a:rPr kumimoji="0" lang="zh-TW" altLang="zh-TW" sz="1600" b="0" i="0" u="none" strike="noStrike" cap="none" normalizeH="0" baseline="0" dirty="0">
                <a:ln>
                  <a:noFill/>
                </a:ln>
                <a:solidFill>
                  <a:srgbClr val="A9B7C6"/>
                </a:solidFill>
                <a:effectLst/>
                <a:latin typeface="Arial Unicode MS"/>
                <a:ea typeface="JetBrains Mono"/>
              </a:rPr>
              <a:t>Tz)</a:t>
            </a:r>
            <a:endParaRPr kumimoji="0" lang="en-US" altLang="zh-TW" sz="1600" b="0" i="0" u="none" strike="noStrike" cap="none" normalizeH="0" baseline="0" dirty="0">
              <a:ln>
                <a:noFill/>
              </a:ln>
              <a:solidFill>
                <a:srgbClr val="A9B7C6"/>
              </a:solidFill>
              <a:effectLst/>
              <a:latin typeface="Arial Unicode MS"/>
              <a:ea typeface="JetBrains Mono"/>
            </a:endParaRPr>
          </a:p>
          <a:p>
            <a:pPr eaLnBrk="0" fontAlgn="base" hangingPunct="0">
              <a:spcBef>
                <a:spcPct val="0"/>
              </a:spcBef>
              <a:spcAft>
                <a:spcPct val="0"/>
              </a:spcAft>
            </a:pPr>
            <a:endParaRPr kumimoji="0" lang="zh-TW" altLang="zh-TW" sz="16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r>
              <a:rPr kumimoji="0" lang="zh-TW" altLang="zh-TW" sz="1600" b="0" i="0" u="none" strike="noStrike" cap="none" normalizeH="0" baseline="0" dirty="0">
                <a:ln>
                  <a:noFill/>
                </a:ln>
                <a:solidFill>
                  <a:srgbClr val="FFC66D"/>
                </a:solidFill>
                <a:effectLst/>
                <a:latin typeface="Arial Unicode MS"/>
                <a:ea typeface="JetBrains Mono"/>
              </a:rPr>
              <a:t>get_RT_from_chessboard</a:t>
            </a:r>
            <a:r>
              <a:rPr kumimoji="0" lang="zh-TW" altLang="zh-TW" sz="1600" b="0" i="0" u="none" strike="noStrike" cap="none" normalizeH="0" baseline="0" dirty="0">
                <a:ln>
                  <a:noFill/>
                </a:ln>
                <a:solidFill>
                  <a:srgbClr val="A9B7C6"/>
                </a:solidFill>
                <a:effectLst/>
                <a:latin typeface="Arial Unicode MS"/>
                <a:ea typeface="JetBrains Mono"/>
              </a:rPr>
              <a:t>(img_path</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chess_board_x_num</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chess_board_y_num</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K</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check</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objp</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axis</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dist</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Cam_point</a:t>
            </a:r>
            <a:r>
              <a:rPr kumimoji="0" lang="zh-TW" altLang="zh-TW" sz="1600" b="0" i="0" u="none" strike="noStrike" cap="none" normalizeH="0" baseline="0" dirty="0">
                <a:ln>
                  <a:noFill/>
                </a:ln>
                <a:solidFill>
                  <a:srgbClr val="CC7832"/>
                </a:solidFill>
                <a:effectLst/>
                <a:latin typeface="Arial Unicode MS"/>
                <a:ea typeface="JetBrains Mono"/>
              </a:rPr>
              <a:t>,</a:t>
            </a:r>
            <a:r>
              <a:rPr kumimoji="0" lang="zh-TW" altLang="zh-TW" sz="1600" b="0" i="0" u="none" strike="noStrike" cap="none" normalizeH="0" baseline="0" dirty="0">
                <a:ln>
                  <a:noFill/>
                </a:ln>
                <a:solidFill>
                  <a:srgbClr val="A9B7C6"/>
                </a:solidFill>
                <a:effectLst/>
                <a:latin typeface="Arial Unicode MS"/>
                <a:ea typeface="JetBrains Mono"/>
              </a:rPr>
              <a:t>mtx)</a:t>
            </a:r>
            <a:endParaRPr kumimoji="0" lang="zh-TW" altLang="zh-TW"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zh-TW" altLang="zh-TW" sz="1600" dirty="0"/>
          </a:p>
        </p:txBody>
      </p:sp>
    </p:spTree>
    <p:extLst>
      <p:ext uri="{BB962C8B-B14F-4D97-AF65-F5344CB8AC3E}">
        <p14:creationId xmlns:p14="http://schemas.microsoft.com/office/powerpoint/2010/main" val="2752288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標題 1">
            <a:extLst>
              <a:ext uri="{FF2B5EF4-FFF2-40B4-BE49-F238E27FC236}">
                <a16:creationId xmlns:a16="http://schemas.microsoft.com/office/drawing/2014/main" id="{2466D64C-D4E8-7A3B-2F09-84D26D0D67A3}"/>
              </a:ext>
            </a:extLst>
          </p:cNvPr>
          <p:cNvSpPr>
            <a:spLocks noGrp="1"/>
          </p:cNvSpPr>
          <p:nvPr>
            <p:ph type="title"/>
          </p:nvPr>
        </p:nvSpPr>
        <p:spPr>
          <a:xfrm>
            <a:off x="0" y="0"/>
            <a:ext cx="12192000" cy="6858000"/>
          </a:xfrm>
          <a:solidFill>
            <a:schemeClr val="tx2">
              <a:lumMod val="50000"/>
            </a:schemeClr>
          </a:solidFill>
        </p:spPr>
        <p:txBody>
          <a:bodyPr anchor="t">
            <a:noAutofit/>
          </a:bodyPr>
          <a:lstStyle/>
          <a:p>
            <a:pPr marL="0" marR="0" lvl="0" indent="0" algn="ctr" defTabSz="914400" rtl="0" eaLnBrk="0" fontAlgn="base" latinLnBrk="0" hangingPunct="0">
              <a:lnSpc>
                <a:spcPct val="100000"/>
              </a:lnSpc>
              <a:spcBef>
                <a:spcPct val="0"/>
              </a:spcBef>
              <a:spcAft>
                <a:spcPct val="0"/>
              </a:spcAft>
              <a:tabLst/>
            </a:pPr>
            <a:br>
              <a:rPr kumimoji="0" lang="en-US" altLang="zh-TW" sz="2400" b="0" i="0" u="none" strike="noStrike" cap="none" normalizeH="0" baseline="0" dirty="0">
                <a:ln>
                  <a:noFill/>
                </a:ln>
                <a:solidFill>
                  <a:srgbClr val="FFC66D"/>
                </a:solidFill>
                <a:effectLst/>
                <a:latin typeface="Arial Unicode MS"/>
                <a:ea typeface="JetBrains Mono"/>
              </a:rPr>
            </a:br>
            <a:r>
              <a:rPr kumimoji="0" lang="en-US" altLang="zh-TW" sz="2400" b="0" i="0" u="none" strike="noStrike" cap="none" normalizeH="0" baseline="0" dirty="0">
                <a:ln>
                  <a:noFill/>
                </a:ln>
                <a:solidFill>
                  <a:srgbClr val="FFC66D"/>
                </a:solidFill>
                <a:effectLst/>
                <a:latin typeface="Arial Unicode MS"/>
                <a:ea typeface="JetBrains Mono"/>
              </a:rPr>
              <a:t>HandEye_calibration.py</a:t>
            </a:r>
            <a:br>
              <a:rPr kumimoji="0" lang="en-US" altLang="zh-TW" sz="2400" b="0" i="0" u="none" strike="noStrike" cap="none" normalizeH="0" baseline="0" dirty="0">
                <a:ln>
                  <a:noFill/>
                </a:ln>
                <a:solidFill>
                  <a:srgbClr val="FFC66D"/>
                </a:solidFill>
                <a:effectLst/>
                <a:latin typeface="Arial Unicode MS"/>
                <a:ea typeface="JetBrains Mono"/>
              </a:rPr>
            </a:br>
            <a:br>
              <a:rPr kumimoji="0" lang="en-US" altLang="zh-TW" sz="2400" b="0" i="0" u="none" strike="noStrike" cap="none" normalizeH="0" baseline="0" dirty="0">
                <a:ln>
                  <a:noFill/>
                </a:ln>
                <a:solidFill>
                  <a:srgbClr val="A9B7C6"/>
                </a:solidFill>
                <a:effectLst/>
                <a:latin typeface="Arial Unicode MS"/>
                <a:ea typeface="JetBrains Mono"/>
              </a:rPr>
            </a:br>
            <a:br>
              <a:rPr kumimoji="0" lang="en-US" altLang="zh-TW" sz="2400" b="0" i="0" u="none" strike="noStrike" cap="none" normalizeH="0" baseline="0" dirty="0">
                <a:ln>
                  <a:noFill/>
                </a:ln>
                <a:solidFill>
                  <a:srgbClr val="A9B7C6"/>
                </a:solidFill>
                <a:effectLst/>
                <a:latin typeface="Arial Unicode MS"/>
                <a:ea typeface="JetBrains Mono"/>
              </a:rPr>
            </a:br>
            <a:endParaRPr lang="zh-TW" altLang="en-US" sz="2400" dirty="0"/>
          </a:p>
        </p:txBody>
      </p:sp>
      <p:sp>
        <p:nvSpPr>
          <p:cNvPr id="10" name="內容版面配置區 9">
            <a:extLst>
              <a:ext uri="{FF2B5EF4-FFF2-40B4-BE49-F238E27FC236}">
                <a16:creationId xmlns:a16="http://schemas.microsoft.com/office/drawing/2014/main" id="{22BA4471-572E-8AB4-2CE8-4496D0784F3F}"/>
              </a:ext>
            </a:extLst>
          </p:cNvPr>
          <p:cNvSpPr>
            <a:spLocks noGrp="1"/>
          </p:cNvSpPr>
          <p:nvPr>
            <p:ph idx="1"/>
          </p:nvPr>
        </p:nvSpPr>
        <p:spPr/>
        <p:txBody>
          <a:bodyPr/>
          <a:lstStyle/>
          <a:p>
            <a:endParaRPr lang="zh-TW" altLang="en-US"/>
          </a:p>
        </p:txBody>
      </p:sp>
      <p:pic>
        <p:nvPicPr>
          <p:cNvPr id="11" name="圖片 10">
            <a:extLst>
              <a:ext uri="{FF2B5EF4-FFF2-40B4-BE49-F238E27FC236}">
                <a16:creationId xmlns:a16="http://schemas.microsoft.com/office/drawing/2014/main" id="{8628F8F0-F8F1-F772-E508-5D5D776ACEBD}"/>
              </a:ext>
            </a:extLst>
          </p:cNvPr>
          <p:cNvPicPr>
            <a:picLocks noChangeAspect="1"/>
          </p:cNvPicPr>
          <p:nvPr/>
        </p:nvPicPr>
        <p:blipFill>
          <a:blip r:embed="rId2"/>
          <a:stretch>
            <a:fillRect/>
          </a:stretch>
        </p:blipFill>
        <p:spPr>
          <a:xfrm>
            <a:off x="410987" y="1096781"/>
            <a:ext cx="11370025" cy="5761219"/>
          </a:xfrm>
          <a:prstGeom prst="rect">
            <a:avLst/>
          </a:prstGeom>
        </p:spPr>
      </p:pic>
      <p:sp>
        <p:nvSpPr>
          <p:cNvPr id="12" name="矩形 11">
            <a:extLst>
              <a:ext uri="{FF2B5EF4-FFF2-40B4-BE49-F238E27FC236}">
                <a16:creationId xmlns:a16="http://schemas.microsoft.com/office/drawing/2014/main" id="{9B7A67EF-FB06-3EC5-0FBA-7619B410E415}"/>
              </a:ext>
            </a:extLst>
          </p:cNvPr>
          <p:cNvSpPr/>
          <p:nvPr/>
        </p:nvSpPr>
        <p:spPr>
          <a:xfrm>
            <a:off x="2371725" y="4114800"/>
            <a:ext cx="5981700" cy="304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文字方塊 12">
            <a:extLst>
              <a:ext uri="{FF2B5EF4-FFF2-40B4-BE49-F238E27FC236}">
                <a16:creationId xmlns:a16="http://schemas.microsoft.com/office/drawing/2014/main" id="{B1BDE5D1-C5C1-C3C7-7BFC-EBAEE9F72B94}"/>
              </a:ext>
            </a:extLst>
          </p:cNvPr>
          <p:cNvSpPr txBox="1"/>
          <p:nvPr/>
        </p:nvSpPr>
        <p:spPr>
          <a:xfrm>
            <a:off x="8477250" y="4047609"/>
            <a:ext cx="1759264" cy="369332"/>
          </a:xfrm>
          <a:prstGeom prst="rect">
            <a:avLst/>
          </a:prstGeom>
          <a:noFill/>
        </p:spPr>
        <p:txBody>
          <a:bodyPr wrap="none" rtlCol="0">
            <a:spAutoFit/>
          </a:bodyPr>
          <a:lstStyle/>
          <a:p>
            <a:r>
              <a:rPr lang="en-US" altLang="zh-TW" dirty="0">
                <a:solidFill>
                  <a:schemeClr val="bg1"/>
                </a:solidFill>
              </a:rPr>
              <a:t>SDK.py</a:t>
            </a:r>
            <a:r>
              <a:rPr lang="zh-TW" altLang="en-US" dirty="0">
                <a:solidFill>
                  <a:schemeClr val="bg1"/>
                </a:solidFill>
              </a:rPr>
              <a:t>中的函數</a:t>
            </a:r>
          </a:p>
        </p:txBody>
      </p:sp>
    </p:spTree>
    <p:extLst>
      <p:ext uri="{BB962C8B-B14F-4D97-AF65-F5344CB8AC3E}">
        <p14:creationId xmlns:p14="http://schemas.microsoft.com/office/powerpoint/2010/main" val="2721867425"/>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409</TotalTime>
  <Words>878</Words>
  <Application>Microsoft Office PowerPoint</Application>
  <PresentationFormat>寬螢幕</PresentationFormat>
  <Paragraphs>90</Paragraphs>
  <Slides>19</Slides>
  <Notes>0</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19</vt:i4>
      </vt:variant>
    </vt:vector>
  </HeadingPairs>
  <TitlesOfParts>
    <vt:vector size="25" baseType="lpstr">
      <vt:lpstr>Arial Unicode MS</vt:lpstr>
      <vt:lpstr>細明體</vt:lpstr>
      <vt:lpstr>Arial</vt:lpstr>
      <vt:lpstr>Calibri</vt:lpstr>
      <vt:lpstr>Calibri Light</vt:lpstr>
      <vt:lpstr>Office 佈景主題</vt:lpstr>
      <vt:lpstr>手眼標定-專案統整</vt:lpstr>
      <vt:lpstr>Step 1. 先取得相機內參</vt:lpstr>
      <vt:lpstr>PowerPoint 簡報</vt:lpstr>
      <vt:lpstr>Step 2. 將相機架上手臂後，進行拍攝</vt:lpstr>
      <vt:lpstr>PowerPoint 簡報</vt:lpstr>
      <vt:lpstr>PowerPoint 簡報</vt:lpstr>
      <vt:lpstr>Step 3. 執行手眼標定</vt:lpstr>
      <vt:lpstr>HandEye_calibration.py 程式 (手眼標定)</vt:lpstr>
      <vt:lpstr> HandEye_calibration.py   </vt:lpstr>
      <vt:lpstr> HandEye_calibration.py   </vt:lpstr>
      <vt:lpstr> HandEye_calibration.py   </vt:lpstr>
      <vt:lpstr> HandEye_calibration.py   </vt:lpstr>
      <vt:lpstr>PowerPoint 簡報</vt:lpstr>
      <vt:lpstr> define_chess() 定義棋盤格  </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寶成 張</dc:creator>
  <cp:lastModifiedBy>寶成 張</cp:lastModifiedBy>
  <cp:revision>79</cp:revision>
  <dcterms:created xsi:type="dcterms:W3CDTF">2023-03-31T02:27:24Z</dcterms:created>
  <dcterms:modified xsi:type="dcterms:W3CDTF">2023-04-07T03:13:33Z</dcterms:modified>
</cp:coreProperties>
</file>

<file path=docProps/thumbnail.jpeg>
</file>